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3" r:id="rId3"/>
    <p:sldId id="281" r:id="rId4"/>
    <p:sldId id="283" r:id="rId5"/>
    <p:sldId id="282" r:id="rId6"/>
    <p:sldId id="284"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6"/>
  </p:normalViewPr>
  <p:slideViewPr>
    <p:cSldViewPr snapToGrid="0" snapToObjects="1">
      <p:cViewPr varScale="1">
        <p:scale>
          <a:sx n="69" d="100"/>
          <a:sy n="69" d="100"/>
        </p:scale>
        <p:origin x="14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8396D087-3F0A-C245-95EE-695DB3D1991E}" type="datetimeFigureOut">
              <a:rPr lang="es-MX" smtClean="0"/>
              <a:t>18/03/2020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CE0B5C6-E243-7240-9B3D-BC55A37CF4B6}" type="slidenum">
              <a:rPr lang="es-MX" smtClean="0"/>
              <a:t>‹Nº›</a:t>
            </a:fld>
            <a:endParaRPr lang="es-MX"/>
          </a:p>
        </p:txBody>
      </p:sp>
    </p:spTree>
    <p:extLst>
      <p:ext uri="{BB962C8B-B14F-4D97-AF65-F5344CB8AC3E}">
        <p14:creationId xmlns:p14="http://schemas.microsoft.com/office/powerpoint/2010/main" val="386789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8396D087-3F0A-C245-95EE-695DB3D1991E}" type="datetimeFigureOut">
              <a:rPr lang="es-MX" smtClean="0"/>
              <a:t>18/03/2020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CE0B5C6-E243-7240-9B3D-BC55A37CF4B6}" type="slidenum">
              <a:rPr lang="es-MX" smtClean="0"/>
              <a:t>‹Nº›</a:t>
            </a:fld>
            <a:endParaRPr lang="es-MX"/>
          </a:p>
        </p:txBody>
      </p:sp>
    </p:spTree>
    <p:extLst>
      <p:ext uri="{BB962C8B-B14F-4D97-AF65-F5344CB8AC3E}">
        <p14:creationId xmlns:p14="http://schemas.microsoft.com/office/powerpoint/2010/main" val="4081125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8396D087-3F0A-C245-95EE-695DB3D1991E}" type="datetimeFigureOut">
              <a:rPr lang="es-MX" smtClean="0"/>
              <a:t>18/03/2020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CE0B5C6-E243-7240-9B3D-BC55A37CF4B6}" type="slidenum">
              <a:rPr lang="es-MX" smtClean="0"/>
              <a:t>‹Nº›</a:t>
            </a:fld>
            <a:endParaRPr lang="es-MX"/>
          </a:p>
        </p:txBody>
      </p:sp>
    </p:spTree>
    <p:extLst>
      <p:ext uri="{BB962C8B-B14F-4D97-AF65-F5344CB8AC3E}">
        <p14:creationId xmlns:p14="http://schemas.microsoft.com/office/powerpoint/2010/main" val="3375985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8396D087-3F0A-C245-95EE-695DB3D1991E}" type="datetimeFigureOut">
              <a:rPr lang="es-MX" smtClean="0"/>
              <a:t>18/03/2020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CE0B5C6-E243-7240-9B3D-BC55A37CF4B6}" type="slidenum">
              <a:rPr lang="es-MX" smtClean="0"/>
              <a:t>‹Nº›</a:t>
            </a:fld>
            <a:endParaRPr lang="es-MX"/>
          </a:p>
        </p:txBody>
      </p:sp>
    </p:spTree>
    <p:extLst>
      <p:ext uri="{BB962C8B-B14F-4D97-AF65-F5344CB8AC3E}">
        <p14:creationId xmlns:p14="http://schemas.microsoft.com/office/powerpoint/2010/main" val="3451104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8396D087-3F0A-C245-95EE-695DB3D1991E}" type="datetimeFigureOut">
              <a:rPr lang="es-MX" smtClean="0"/>
              <a:t>18/03/2020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CE0B5C6-E243-7240-9B3D-BC55A37CF4B6}" type="slidenum">
              <a:rPr lang="es-MX" smtClean="0"/>
              <a:t>‹Nº›</a:t>
            </a:fld>
            <a:endParaRPr lang="es-MX"/>
          </a:p>
        </p:txBody>
      </p:sp>
    </p:spTree>
    <p:extLst>
      <p:ext uri="{BB962C8B-B14F-4D97-AF65-F5344CB8AC3E}">
        <p14:creationId xmlns:p14="http://schemas.microsoft.com/office/powerpoint/2010/main" val="143173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8396D087-3F0A-C245-95EE-695DB3D1991E}" type="datetimeFigureOut">
              <a:rPr lang="es-MX" smtClean="0"/>
              <a:t>18/03/2020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CE0B5C6-E243-7240-9B3D-BC55A37CF4B6}" type="slidenum">
              <a:rPr lang="es-MX" smtClean="0"/>
              <a:t>‹Nº›</a:t>
            </a:fld>
            <a:endParaRPr lang="es-MX"/>
          </a:p>
        </p:txBody>
      </p:sp>
    </p:spTree>
    <p:extLst>
      <p:ext uri="{BB962C8B-B14F-4D97-AF65-F5344CB8AC3E}">
        <p14:creationId xmlns:p14="http://schemas.microsoft.com/office/powerpoint/2010/main" val="315896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8396D087-3F0A-C245-95EE-695DB3D1991E}" type="datetimeFigureOut">
              <a:rPr lang="es-MX" smtClean="0"/>
              <a:t>18/03/2020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CE0B5C6-E243-7240-9B3D-BC55A37CF4B6}" type="slidenum">
              <a:rPr lang="es-MX" smtClean="0"/>
              <a:t>‹Nº›</a:t>
            </a:fld>
            <a:endParaRPr lang="es-MX"/>
          </a:p>
        </p:txBody>
      </p:sp>
    </p:spTree>
    <p:extLst>
      <p:ext uri="{BB962C8B-B14F-4D97-AF65-F5344CB8AC3E}">
        <p14:creationId xmlns:p14="http://schemas.microsoft.com/office/powerpoint/2010/main" val="315384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8396D087-3F0A-C245-95EE-695DB3D1991E}" type="datetimeFigureOut">
              <a:rPr lang="es-MX" smtClean="0"/>
              <a:t>18/03/2020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CE0B5C6-E243-7240-9B3D-BC55A37CF4B6}" type="slidenum">
              <a:rPr lang="es-MX" smtClean="0"/>
              <a:t>‹Nº›</a:t>
            </a:fld>
            <a:endParaRPr lang="es-MX"/>
          </a:p>
        </p:txBody>
      </p:sp>
    </p:spTree>
    <p:extLst>
      <p:ext uri="{BB962C8B-B14F-4D97-AF65-F5344CB8AC3E}">
        <p14:creationId xmlns:p14="http://schemas.microsoft.com/office/powerpoint/2010/main" val="425947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96D087-3F0A-C245-95EE-695DB3D1991E}" type="datetimeFigureOut">
              <a:rPr lang="es-MX" smtClean="0"/>
              <a:t>18/03/2020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ECE0B5C6-E243-7240-9B3D-BC55A37CF4B6}" type="slidenum">
              <a:rPr lang="es-MX" smtClean="0"/>
              <a:t>‹Nº›</a:t>
            </a:fld>
            <a:endParaRPr lang="es-MX"/>
          </a:p>
        </p:txBody>
      </p:sp>
    </p:spTree>
    <p:extLst>
      <p:ext uri="{BB962C8B-B14F-4D97-AF65-F5344CB8AC3E}">
        <p14:creationId xmlns:p14="http://schemas.microsoft.com/office/powerpoint/2010/main" val="411394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8396D087-3F0A-C245-95EE-695DB3D1991E}" type="datetimeFigureOut">
              <a:rPr lang="es-MX" smtClean="0"/>
              <a:t>18/03/2020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CE0B5C6-E243-7240-9B3D-BC55A37CF4B6}" type="slidenum">
              <a:rPr lang="es-MX" smtClean="0"/>
              <a:t>‹Nº›</a:t>
            </a:fld>
            <a:endParaRPr lang="es-MX"/>
          </a:p>
        </p:txBody>
      </p:sp>
    </p:spTree>
    <p:extLst>
      <p:ext uri="{BB962C8B-B14F-4D97-AF65-F5344CB8AC3E}">
        <p14:creationId xmlns:p14="http://schemas.microsoft.com/office/powerpoint/2010/main" val="192891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8396D087-3F0A-C245-95EE-695DB3D1991E}" type="datetimeFigureOut">
              <a:rPr lang="es-MX" smtClean="0"/>
              <a:t>18/03/2020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CE0B5C6-E243-7240-9B3D-BC55A37CF4B6}" type="slidenum">
              <a:rPr lang="es-MX" smtClean="0"/>
              <a:t>‹Nº›</a:t>
            </a:fld>
            <a:endParaRPr lang="es-MX"/>
          </a:p>
        </p:txBody>
      </p:sp>
    </p:spTree>
    <p:extLst>
      <p:ext uri="{BB962C8B-B14F-4D97-AF65-F5344CB8AC3E}">
        <p14:creationId xmlns:p14="http://schemas.microsoft.com/office/powerpoint/2010/main" val="463022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6D087-3F0A-C245-95EE-695DB3D1991E}" type="datetimeFigureOut">
              <a:rPr lang="es-MX" smtClean="0"/>
              <a:t>18/03/2020</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0B5C6-E243-7240-9B3D-BC55A37CF4B6}" type="slidenum">
              <a:rPr lang="es-MX" smtClean="0"/>
              <a:t>‹Nº›</a:t>
            </a:fld>
            <a:endParaRPr lang="es-MX"/>
          </a:p>
        </p:txBody>
      </p:sp>
    </p:spTree>
    <p:extLst>
      <p:ext uri="{BB962C8B-B14F-4D97-AF65-F5344CB8AC3E}">
        <p14:creationId xmlns:p14="http://schemas.microsoft.com/office/powerpoint/2010/main" val="3510408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BABoIoSVbVE"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3F97FD-BF85-6442-A4B6-97C0AF8FF832}"/>
              </a:ext>
            </a:extLst>
          </p:cNvPr>
          <p:cNvSpPr>
            <a:spLocks noGrp="1"/>
          </p:cNvSpPr>
          <p:nvPr>
            <p:ph type="ctrTitle"/>
          </p:nvPr>
        </p:nvSpPr>
        <p:spPr>
          <a:xfrm>
            <a:off x="7080806" y="275573"/>
            <a:ext cx="2125353" cy="390981"/>
          </a:xfrm>
        </p:spPr>
        <p:txBody>
          <a:bodyPr>
            <a:normAutofit/>
          </a:bodyPr>
          <a:lstStyle/>
          <a:p>
            <a:r>
              <a:rPr lang="es-MX" sz="1600" dirty="0" smtClean="0">
                <a:solidFill>
                  <a:schemeClr val="bg1"/>
                </a:solidFill>
                <a:latin typeface="Nutmeg Light" pitchFamily="2" charset="77"/>
              </a:rPr>
              <a:t>Primaria</a:t>
            </a:r>
            <a:endParaRPr lang="es-MX" sz="1600" dirty="0">
              <a:solidFill>
                <a:schemeClr val="bg1"/>
              </a:solidFill>
              <a:latin typeface="Nutmeg Light" pitchFamily="2" charset="77"/>
            </a:endParaRPr>
          </a:p>
        </p:txBody>
      </p:sp>
      <p:sp>
        <p:nvSpPr>
          <p:cNvPr id="4" name="Título 1">
            <a:extLst>
              <a:ext uri="{FF2B5EF4-FFF2-40B4-BE49-F238E27FC236}">
                <a16:creationId xmlns:a16="http://schemas.microsoft.com/office/drawing/2014/main" id="{03B14FE9-1D50-7747-88C9-62DE5CC38B49}"/>
              </a:ext>
            </a:extLst>
          </p:cNvPr>
          <p:cNvSpPr txBox="1">
            <a:spLocks/>
          </p:cNvSpPr>
          <p:nvPr/>
        </p:nvSpPr>
        <p:spPr>
          <a:xfrm>
            <a:off x="891289" y="1422455"/>
            <a:ext cx="1924936"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1600" b="1" dirty="0" smtClean="0">
                <a:solidFill>
                  <a:schemeClr val="bg1"/>
                </a:solidFill>
                <a:latin typeface="Nutmeg" pitchFamily="2" charset="77"/>
              </a:rPr>
              <a:t>Tercer grado</a:t>
            </a:r>
            <a:endParaRPr lang="es-MX" sz="1600" b="1" dirty="0">
              <a:solidFill>
                <a:schemeClr val="bg1"/>
              </a:solidFill>
              <a:latin typeface="Nutmeg" pitchFamily="2" charset="77"/>
            </a:endParaRPr>
          </a:p>
        </p:txBody>
      </p:sp>
      <p:sp>
        <p:nvSpPr>
          <p:cNvPr id="6" name="Título 1">
            <a:extLst>
              <a:ext uri="{FF2B5EF4-FFF2-40B4-BE49-F238E27FC236}">
                <a16:creationId xmlns:a16="http://schemas.microsoft.com/office/drawing/2014/main" id="{E741B048-45AC-9648-AA8B-DE96FA1F606B}"/>
              </a:ext>
            </a:extLst>
          </p:cNvPr>
          <p:cNvSpPr txBox="1">
            <a:spLocks/>
          </p:cNvSpPr>
          <p:nvPr/>
        </p:nvSpPr>
        <p:spPr>
          <a:xfrm>
            <a:off x="414307" y="2237241"/>
            <a:ext cx="2878900" cy="18743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MX" sz="1600" dirty="0">
                <a:latin typeface="Nutmeg Light"/>
              </a:rPr>
              <a:t>Las siguientes actividades están diseñadas para que trabajes en casa, es importante que las realices </a:t>
            </a:r>
            <a:r>
              <a:rPr lang="es-MX" sz="1600" dirty="0" smtClean="0">
                <a:latin typeface="Nutmeg Light"/>
              </a:rPr>
              <a:t>en compañía de </a:t>
            </a:r>
            <a:r>
              <a:rPr lang="es-MX" sz="1600" dirty="0">
                <a:latin typeface="Nutmeg Light"/>
              </a:rPr>
              <a:t>algún miembro de tu familia. Están organizadas para </a:t>
            </a:r>
            <a:r>
              <a:rPr lang="es-MX" sz="1600" dirty="0" smtClean="0">
                <a:latin typeface="Nutmeg Light"/>
              </a:rPr>
              <a:t>la asignatura </a:t>
            </a:r>
            <a:r>
              <a:rPr lang="es-MX" sz="1600" dirty="0">
                <a:latin typeface="Nutmeg Light"/>
              </a:rPr>
              <a:t>de </a:t>
            </a:r>
            <a:r>
              <a:rPr lang="es-MX" sz="1600" dirty="0" smtClean="0">
                <a:latin typeface="Nutmeg Light"/>
              </a:rPr>
              <a:t> matemáticas</a:t>
            </a:r>
            <a:endParaRPr lang="es-MX" sz="1600" dirty="0">
              <a:latin typeface="Nutmeg Light"/>
            </a:endParaRPr>
          </a:p>
        </p:txBody>
      </p:sp>
      <p:sp>
        <p:nvSpPr>
          <p:cNvPr id="7" name="Título 1">
            <a:extLst>
              <a:ext uri="{FF2B5EF4-FFF2-40B4-BE49-F238E27FC236}">
                <a16:creationId xmlns:a16="http://schemas.microsoft.com/office/drawing/2014/main" id="{8D9233C9-C082-CA40-934A-5B6D8AE14540}"/>
              </a:ext>
            </a:extLst>
          </p:cNvPr>
          <p:cNvSpPr txBox="1">
            <a:spLocks/>
          </p:cNvSpPr>
          <p:nvPr/>
        </p:nvSpPr>
        <p:spPr>
          <a:xfrm>
            <a:off x="4201723" y="319603"/>
            <a:ext cx="1924936"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1600" b="1" dirty="0" smtClean="0">
                <a:solidFill>
                  <a:schemeClr val="tx1">
                    <a:lumMod val="75000"/>
                    <a:lumOff val="25000"/>
                  </a:schemeClr>
                </a:solidFill>
                <a:latin typeface="Nutmeg" pitchFamily="2" charset="77"/>
              </a:rPr>
              <a:t>Introducción</a:t>
            </a:r>
            <a:endParaRPr lang="es-MX" sz="1600" b="1" dirty="0">
              <a:solidFill>
                <a:schemeClr val="tx1">
                  <a:lumMod val="75000"/>
                  <a:lumOff val="25000"/>
                </a:schemeClr>
              </a:solidFill>
              <a:latin typeface="Nutmeg" pitchFamily="2" charset="77"/>
            </a:endParaRPr>
          </a:p>
        </p:txBody>
      </p:sp>
      <p:sp>
        <p:nvSpPr>
          <p:cNvPr id="8" name="Título 1">
            <a:extLst>
              <a:ext uri="{FF2B5EF4-FFF2-40B4-BE49-F238E27FC236}">
                <a16:creationId xmlns:a16="http://schemas.microsoft.com/office/drawing/2014/main" id="{089277E1-E756-0843-98F4-3470F60995C8}"/>
              </a:ext>
            </a:extLst>
          </p:cNvPr>
          <p:cNvSpPr txBox="1">
            <a:spLocks/>
          </p:cNvSpPr>
          <p:nvPr/>
        </p:nvSpPr>
        <p:spPr>
          <a:xfrm>
            <a:off x="3901666" y="876259"/>
            <a:ext cx="5131498" cy="18743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MX" sz="1600" dirty="0" smtClean="0">
                <a:latin typeface="Nutmeg Light"/>
              </a:rPr>
              <a:t>En estas actividades de </a:t>
            </a:r>
            <a:r>
              <a:rPr lang="es-MX" sz="1600" dirty="0">
                <a:latin typeface="Nutmeg Light"/>
              </a:rPr>
              <a:t>matemáticas aprenderás y te divertirás, junto con tu familia, al realizar algunos juegos y actividades con números.</a:t>
            </a:r>
          </a:p>
          <a:p>
            <a:pPr algn="just"/>
            <a:r>
              <a:rPr lang="es-MX" sz="1600" dirty="0" smtClean="0">
                <a:latin typeface="Nutmeg Light"/>
              </a:rPr>
              <a:t>¡</a:t>
            </a:r>
            <a:r>
              <a:rPr lang="es-MX" sz="1600" dirty="0">
                <a:latin typeface="Nutmeg Light"/>
              </a:rPr>
              <a:t>Que te diviertas!</a:t>
            </a:r>
          </a:p>
        </p:txBody>
      </p:sp>
    </p:spTree>
    <p:extLst>
      <p:ext uri="{BB962C8B-B14F-4D97-AF65-F5344CB8AC3E}">
        <p14:creationId xmlns:p14="http://schemas.microsoft.com/office/powerpoint/2010/main" val="2493223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0650"/>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09E760A-9E8D-5445-9AF4-0CD287DDA419}"/>
              </a:ext>
            </a:extLst>
          </p:cNvPr>
          <p:cNvSpPr txBox="1">
            <a:spLocks/>
          </p:cNvSpPr>
          <p:nvPr/>
        </p:nvSpPr>
        <p:spPr>
          <a:xfrm>
            <a:off x="277660" y="175057"/>
            <a:ext cx="1924936"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sz="1600" b="1" dirty="0" smtClean="0">
                <a:solidFill>
                  <a:prstClr val="white"/>
                </a:solidFill>
                <a:latin typeface="Nutmeg" pitchFamily="2" charset="77"/>
              </a:rPr>
              <a:t>MATEMÁTICAS:</a:t>
            </a:r>
            <a:endParaRPr kumimoji="0" lang="es-MX" sz="1600" b="1" i="0" u="none" strike="noStrike" kern="1200" cap="none" spc="0" normalizeH="0" baseline="0" noProof="0" dirty="0">
              <a:ln>
                <a:noFill/>
              </a:ln>
              <a:solidFill>
                <a:prstClr val="white"/>
              </a:solidFill>
              <a:effectLst/>
              <a:uLnTx/>
              <a:uFillTx/>
              <a:latin typeface="Nutmeg" pitchFamily="2" charset="77"/>
              <a:ea typeface="+mj-ea"/>
              <a:cs typeface="+mj-cs"/>
            </a:endParaRPr>
          </a:p>
        </p:txBody>
      </p:sp>
      <p:sp>
        <p:nvSpPr>
          <p:cNvPr id="5" name="Título 1">
            <a:extLst>
              <a:ext uri="{FF2B5EF4-FFF2-40B4-BE49-F238E27FC236}">
                <a16:creationId xmlns:a16="http://schemas.microsoft.com/office/drawing/2014/main" id="{681D44D1-129F-1B41-A7E8-DBE4AFDCD53B}"/>
              </a:ext>
            </a:extLst>
          </p:cNvPr>
          <p:cNvSpPr txBox="1">
            <a:spLocks/>
          </p:cNvSpPr>
          <p:nvPr/>
        </p:nvSpPr>
        <p:spPr>
          <a:xfrm>
            <a:off x="432251" y="1639786"/>
            <a:ext cx="4517722" cy="12662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1600" b="0" i="0" u="none" strike="noStrike" kern="1200" cap="none" spc="0" normalizeH="0" baseline="0" noProof="0" dirty="0">
                <a:ln>
                  <a:noFill/>
                </a:ln>
                <a:solidFill>
                  <a:prstClr val="black">
                    <a:lumMod val="75000"/>
                    <a:lumOff val="25000"/>
                  </a:prstClr>
                </a:solidFill>
                <a:effectLst/>
                <a:uLnTx/>
                <a:uFillTx/>
                <a:latin typeface="Nutmeg Light" pitchFamily="2" charset="77"/>
                <a:ea typeface="+mj-ea"/>
                <a:cs typeface="+mj-cs"/>
              </a:rPr>
              <a:t>Text text text Text text text Text text text Text text text Text text text Text text text Text text text Text text text Text text text Text text text Text text text Text text text Text text text </a:t>
            </a:r>
          </a:p>
        </p:txBody>
      </p:sp>
      <p:sp>
        <p:nvSpPr>
          <p:cNvPr id="6" name="Título 1">
            <a:extLst>
              <a:ext uri="{FF2B5EF4-FFF2-40B4-BE49-F238E27FC236}">
                <a16:creationId xmlns:a16="http://schemas.microsoft.com/office/drawing/2014/main" id="{A8F25501-98BA-5343-8738-1BC8794F2E21}"/>
              </a:ext>
            </a:extLst>
          </p:cNvPr>
          <p:cNvSpPr txBox="1">
            <a:spLocks/>
          </p:cNvSpPr>
          <p:nvPr/>
        </p:nvSpPr>
        <p:spPr>
          <a:xfrm>
            <a:off x="3344449" y="3044884"/>
            <a:ext cx="3018774"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1600" b="0" i="0" u="none" strike="noStrike" kern="1200" cap="none" spc="0" normalizeH="0" baseline="0" noProof="0" dirty="0">
                <a:ln>
                  <a:noFill/>
                </a:ln>
                <a:solidFill>
                  <a:prstClr val="black">
                    <a:lumMod val="75000"/>
                    <a:lumOff val="25000"/>
                  </a:prstClr>
                </a:solidFill>
                <a:effectLst/>
                <a:uLnTx/>
                <a:uFillTx/>
                <a:latin typeface="Nutmeg Light" pitchFamily="2" charset="77"/>
                <a:ea typeface="+mj-ea"/>
                <a:cs typeface="+mj-cs"/>
              </a:rPr>
              <a:t>Text Text Text Text Text</a:t>
            </a:r>
          </a:p>
        </p:txBody>
      </p:sp>
      <p:sp>
        <p:nvSpPr>
          <p:cNvPr id="7" name="Título 1">
            <a:extLst>
              <a:ext uri="{FF2B5EF4-FFF2-40B4-BE49-F238E27FC236}">
                <a16:creationId xmlns:a16="http://schemas.microsoft.com/office/drawing/2014/main" id="{E7E97FEF-7391-A444-B792-209A09B8A588}"/>
              </a:ext>
            </a:extLst>
          </p:cNvPr>
          <p:cNvSpPr txBox="1">
            <a:spLocks/>
          </p:cNvSpPr>
          <p:nvPr/>
        </p:nvSpPr>
        <p:spPr>
          <a:xfrm>
            <a:off x="5699342" y="1145570"/>
            <a:ext cx="1924936"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1600" b="1" i="0" u="none" strike="noStrike" kern="1200" cap="none" spc="0" normalizeH="0" baseline="0" noProof="0" dirty="0">
                <a:ln>
                  <a:noFill/>
                </a:ln>
                <a:solidFill>
                  <a:srgbClr val="E50650"/>
                </a:solidFill>
                <a:effectLst/>
                <a:uLnTx/>
                <a:uFillTx/>
                <a:latin typeface="Nutmeg Black" pitchFamily="2" charset="77"/>
                <a:ea typeface="+mj-ea"/>
                <a:cs typeface="+mj-cs"/>
              </a:rPr>
              <a:t>TEXT TEXT</a:t>
            </a:r>
          </a:p>
        </p:txBody>
      </p:sp>
      <p:sp>
        <p:nvSpPr>
          <p:cNvPr id="8" name="Rectángulo 7">
            <a:extLst>
              <a:ext uri="{FF2B5EF4-FFF2-40B4-BE49-F238E27FC236}">
                <a16:creationId xmlns:a16="http://schemas.microsoft.com/office/drawing/2014/main" id="{55F984FB-32DC-AC4E-B3C5-7A99C612DB5B}"/>
              </a:ext>
            </a:extLst>
          </p:cNvPr>
          <p:cNvSpPr/>
          <p:nvPr/>
        </p:nvSpPr>
        <p:spPr>
          <a:xfrm>
            <a:off x="0" y="851770"/>
            <a:ext cx="9143999" cy="60187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Imagen 8">
            <a:extLst>
              <a:ext uri="{FF2B5EF4-FFF2-40B4-BE49-F238E27FC236}">
                <a16:creationId xmlns:a16="http://schemas.microsoft.com/office/drawing/2014/main" id="{D7EED832-13B3-2B49-82C2-029818E4A7DD}"/>
              </a:ext>
            </a:extLst>
          </p:cNvPr>
          <p:cNvPicPr>
            <a:picLocks noChangeAspect="1"/>
          </p:cNvPicPr>
          <p:nvPr/>
        </p:nvPicPr>
        <p:blipFill>
          <a:blip r:embed="rId2"/>
          <a:stretch>
            <a:fillRect/>
          </a:stretch>
        </p:blipFill>
        <p:spPr>
          <a:xfrm>
            <a:off x="7683934" y="119599"/>
            <a:ext cx="1182406" cy="591203"/>
          </a:xfrm>
          <a:prstGeom prst="rect">
            <a:avLst/>
          </a:prstGeom>
        </p:spPr>
      </p:pic>
      <p:sp>
        <p:nvSpPr>
          <p:cNvPr id="11" name="Título 1">
            <a:extLst>
              <a:ext uri="{FF2B5EF4-FFF2-40B4-BE49-F238E27FC236}">
                <a16:creationId xmlns:a16="http://schemas.microsoft.com/office/drawing/2014/main" id="{EB974C56-AB32-B74B-9D5D-4B9024032A66}"/>
              </a:ext>
            </a:extLst>
          </p:cNvPr>
          <p:cNvSpPr txBox="1">
            <a:spLocks/>
          </p:cNvSpPr>
          <p:nvPr/>
        </p:nvSpPr>
        <p:spPr>
          <a:xfrm>
            <a:off x="235520" y="1455583"/>
            <a:ext cx="3241395" cy="22720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MX" sz="1600" dirty="0">
                <a:latin typeface="Nutmeg Light"/>
              </a:rPr>
              <a:t>Invita </a:t>
            </a:r>
            <a:r>
              <a:rPr lang="es-MX" sz="1600" dirty="0" smtClean="0">
                <a:latin typeface="Nutmeg Light"/>
              </a:rPr>
              <a:t>a algunos de tus familiares </a:t>
            </a:r>
            <a:r>
              <a:rPr lang="es-MX" sz="1600" dirty="0">
                <a:latin typeface="Nutmeg Light"/>
              </a:rPr>
              <a:t>a </a:t>
            </a:r>
            <a:r>
              <a:rPr lang="es-MX" sz="1600" dirty="0" smtClean="0">
                <a:latin typeface="Nutmeg Light"/>
              </a:rPr>
              <a:t>participar en este juego de cálculo mental.</a:t>
            </a:r>
            <a:endParaRPr lang="es-MX" sz="1600" dirty="0">
              <a:latin typeface="Nutmeg Light"/>
            </a:endParaRPr>
          </a:p>
          <a:p>
            <a:pPr algn="just"/>
            <a:r>
              <a:rPr lang="es-MX" sz="1600" dirty="0">
                <a:latin typeface="Nutmeg Light"/>
              </a:rPr>
              <a:t>Necesitas: </a:t>
            </a:r>
            <a:r>
              <a:rPr lang="es-MX" sz="1600" dirty="0" smtClean="0">
                <a:latin typeface="Nutmeg Light"/>
              </a:rPr>
              <a:t>Una baraja</a:t>
            </a:r>
            <a:endParaRPr lang="es-MX" sz="1600" dirty="0">
              <a:latin typeface="Nutmeg Light"/>
            </a:endParaRPr>
          </a:p>
        </p:txBody>
      </p:sp>
      <p:sp>
        <p:nvSpPr>
          <p:cNvPr id="14" name="Título 1">
            <a:extLst>
              <a:ext uri="{FF2B5EF4-FFF2-40B4-BE49-F238E27FC236}">
                <a16:creationId xmlns:a16="http://schemas.microsoft.com/office/drawing/2014/main" id="{8F76C8D1-F762-7A41-AB9B-109698CBCFCD}"/>
              </a:ext>
            </a:extLst>
          </p:cNvPr>
          <p:cNvSpPr txBox="1">
            <a:spLocks/>
          </p:cNvSpPr>
          <p:nvPr/>
        </p:nvSpPr>
        <p:spPr>
          <a:xfrm>
            <a:off x="152400" y="1001348"/>
            <a:ext cx="1465610"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1600" b="1" dirty="0" smtClean="0">
                <a:solidFill>
                  <a:srgbClr val="E50650"/>
                </a:solidFill>
                <a:latin typeface="Nutmeg" pitchFamily="2" charset="77"/>
              </a:rPr>
              <a:t>Propósito</a:t>
            </a:r>
            <a:endParaRPr lang="es-MX" sz="1600" b="1" dirty="0">
              <a:solidFill>
                <a:srgbClr val="E50650"/>
              </a:solidFill>
              <a:latin typeface="Nutmeg" pitchFamily="2" charset="77"/>
            </a:endParaRPr>
          </a:p>
        </p:txBody>
      </p:sp>
      <p:sp>
        <p:nvSpPr>
          <p:cNvPr id="15" name="Título 1">
            <a:extLst>
              <a:ext uri="{FF2B5EF4-FFF2-40B4-BE49-F238E27FC236}">
                <a16:creationId xmlns:a16="http://schemas.microsoft.com/office/drawing/2014/main" id="{EB974C56-AB32-B74B-9D5D-4B9024032A66}"/>
              </a:ext>
            </a:extLst>
          </p:cNvPr>
          <p:cNvSpPr txBox="1">
            <a:spLocks/>
          </p:cNvSpPr>
          <p:nvPr/>
        </p:nvSpPr>
        <p:spPr>
          <a:xfrm>
            <a:off x="388910" y="244507"/>
            <a:ext cx="3328063" cy="15136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1600" dirty="0">
                <a:latin typeface="Nutmeg Light"/>
              </a:rPr>
              <a:t> Practicar el cálculo mental</a:t>
            </a:r>
          </a:p>
        </p:txBody>
      </p:sp>
      <p:sp>
        <p:nvSpPr>
          <p:cNvPr id="16" name="Título 1">
            <a:extLst>
              <a:ext uri="{FF2B5EF4-FFF2-40B4-BE49-F238E27FC236}">
                <a16:creationId xmlns:a16="http://schemas.microsoft.com/office/drawing/2014/main" id="{8F76C8D1-F762-7A41-AB9B-109698CBCFCD}"/>
              </a:ext>
            </a:extLst>
          </p:cNvPr>
          <p:cNvSpPr txBox="1">
            <a:spLocks/>
          </p:cNvSpPr>
          <p:nvPr/>
        </p:nvSpPr>
        <p:spPr>
          <a:xfrm>
            <a:off x="3839194" y="185194"/>
            <a:ext cx="1465610" cy="3909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1600" b="1" dirty="0" smtClean="0">
                <a:solidFill>
                  <a:schemeClr val="bg1"/>
                </a:solidFill>
                <a:latin typeface="Nutmeg Light"/>
              </a:rPr>
              <a:t>Sumando con la baraja</a:t>
            </a:r>
            <a:endParaRPr lang="es-MX" sz="1600" dirty="0">
              <a:solidFill>
                <a:schemeClr val="bg1"/>
              </a:solidFill>
              <a:latin typeface="Nutmeg Light"/>
            </a:endParaRPr>
          </a:p>
        </p:txBody>
      </p:sp>
      <p:sp>
        <p:nvSpPr>
          <p:cNvPr id="17" name="Título 1">
            <a:extLst>
              <a:ext uri="{FF2B5EF4-FFF2-40B4-BE49-F238E27FC236}">
                <a16:creationId xmlns:a16="http://schemas.microsoft.com/office/drawing/2014/main" id="{EB974C56-AB32-B74B-9D5D-4B9024032A66}"/>
              </a:ext>
            </a:extLst>
          </p:cNvPr>
          <p:cNvSpPr txBox="1">
            <a:spLocks/>
          </p:cNvSpPr>
          <p:nvPr/>
        </p:nvSpPr>
        <p:spPr>
          <a:xfrm>
            <a:off x="3944691" y="1973569"/>
            <a:ext cx="4971590" cy="44421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15000"/>
              </a:lnSpc>
              <a:spcAft>
                <a:spcPts val="1000"/>
              </a:spcAft>
            </a:pPr>
            <a:r>
              <a:rPr lang="es-MX" sz="1600" dirty="0">
                <a:latin typeface="Nutmeg Light"/>
                <a:ea typeface="Calibri" panose="020F0502020204030204" pitchFamily="34" charset="0"/>
                <a:cs typeface="Times New Roman" panose="02020603050405020304" pitchFamily="18" charset="0"/>
              </a:rPr>
              <a:t>¿Cómo lo jugaremos</a:t>
            </a:r>
            <a:r>
              <a:rPr lang="es-MX" sz="1600" dirty="0" smtClean="0">
                <a:latin typeface="Nutmeg Light"/>
                <a:ea typeface="Calibri" panose="020F0502020204030204" pitchFamily="34" charset="0"/>
                <a:cs typeface="Times New Roman" panose="02020603050405020304" pitchFamily="18" charset="0"/>
              </a:rPr>
              <a:t>?</a:t>
            </a:r>
          </a:p>
          <a:p>
            <a:pPr algn="just">
              <a:lnSpc>
                <a:spcPct val="115000"/>
              </a:lnSpc>
              <a:spcAft>
                <a:spcPts val="1000"/>
              </a:spcAft>
            </a:pPr>
            <a:endParaRPr lang="es-MX" sz="1600" dirty="0">
              <a:latin typeface="Nutmeg Light"/>
              <a:ea typeface="Calibri" panose="020F0502020204030204" pitchFamily="34" charset="0"/>
              <a:cs typeface="Times New Roman" panose="02020603050405020304" pitchFamily="18" charset="0"/>
            </a:endParaRPr>
          </a:p>
          <a:p>
            <a:pPr algn="just">
              <a:lnSpc>
                <a:spcPct val="115000"/>
              </a:lnSpc>
              <a:spcAft>
                <a:spcPts val="1000"/>
              </a:spcAft>
            </a:pPr>
            <a:r>
              <a:rPr lang="es-MX" sz="1600" dirty="0" smtClean="0">
                <a:latin typeface="Nutmeg Light"/>
                <a:ea typeface="Calibri" panose="020F0502020204030204" pitchFamily="34" charset="0"/>
                <a:cs typeface="Times New Roman" panose="02020603050405020304" pitchFamily="18" charset="0"/>
              </a:rPr>
              <a:t>1. Se </a:t>
            </a:r>
            <a:r>
              <a:rPr lang="es-MX" sz="1600" dirty="0">
                <a:latin typeface="Nutmeg Light"/>
                <a:ea typeface="Calibri" panose="020F0502020204030204" pitchFamily="34" charset="0"/>
                <a:cs typeface="Times New Roman" panose="02020603050405020304" pitchFamily="18" charset="0"/>
              </a:rPr>
              <a:t>colocan todas las cartas de la baraja boca abajo, excepto una. Esta debe ponerse a un lado del mazo.</a:t>
            </a:r>
          </a:p>
          <a:p>
            <a:pPr algn="just">
              <a:lnSpc>
                <a:spcPct val="115000"/>
              </a:lnSpc>
              <a:spcAft>
                <a:spcPts val="1000"/>
              </a:spcAft>
            </a:pPr>
            <a:r>
              <a:rPr lang="es-MX" sz="1600" dirty="0" smtClean="0">
                <a:latin typeface="Nutmeg Light"/>
                <a:ea typeface="Calibri" panose="020F0502020204030204" pitchFamily="34" charset="0"/>
                <a:cs typeface="Times New Roman" panose="02020603050405020304" pitchFamily="18" charset="0"/>
              </a:rPr>
              <a:t>4. Un </a:t>
            </a:r>
            <a:r>
              <a:rPr lang="es-MX" sz="1600" dirty="0">
                <a:latin typeface="Nutmeg Light"/>
                <a:ea typeface="Calibri" panose="020F0502020204030204" pitchFamily="34" charset="0"/>
                <a:cs typeface="Times New Roman" panose="02020603050405020304" pitchFamily="18" charset="0"/>
              </a:rPr>
              <a:t>integrante levanta una carta, la muestra al resto del equipo y la suma con la que estaba boca arriba. Debe decir en voz alta el resultado de la adición y colocarla sobre la carta que esta boca arriba. </a:t>
            </a:r>
          </a:p>
          <a:p>
            <a:pPr algn="just">
              <a:lnSpc>
                <a:spcPct val="115000"/>
              </a:lnSpc>
              <a:spcAft>
                <a:spcPts val="1000"/>
              </a:spcAft>
            </a:pPr>
            <a:r>
              <a:rPr lang="es-MX" sz="1600" dirty="0" smtClean="0">
                <a:latin typeface="Nutmeg Light"/>
                <a:ea typeface="Calibri" panose="020F0502020204030204" pitchFamily="34" charset="0"/>
                <a:cs typeface="Times New Roman" panose="02020603050405020304" pitchFamily="18" charset="0"/>
              </a:rPr>
              <a:t>5. El </a:t>
            </a:r>
            <a:r>
              <a:rPr lang="es-MX" sz="1600" dirty="0">
                <a:latin typeface="Nutmeg Light"/>
                <a:ea typeface="Calibri" panose="020F0502020204030204" pitchFamily="34" charset="0"/>
                <a:cs typeface="Times New Roman" panose="02020603050405020304" pitchFamily="18" charset="0"/>
              </a:rPr>
              <a:t>siguiente participante voltea otra carta, la muestra y la pone sobre las dos que estaban boca arriba y dice la suma de las tres. Así sucesivamente, se sigue el juego, hasta terminar la baraja, de forma rotativa. Ganan los participantes que permanezcan hasta que se termine de sumar las cartas de la baraja. </a:t>
            </a:r>
          </a:p>
          <a:p>
            <a:pPr algn="just">
              <a:lnSpc>
                <a:spcPct val="115000"/>
              </a:lnSpc>
              <a:spcAft>
                <a:spcPts val="1000"/>
              </a:spcAft>
            </a:pPr>
            <a:r>
              <a:rPr lang="es-MX" sz="1600" dirty="0" smtClean="0">
                <a:latin typeface="Nutmeg Light"/>
                <a:ea typeface="Calibri" panose="020F0502020204030204" pitchFamily="34" charset="0"/>
                <a:cs typeface="Times New Roman" panose="02020603050405020304" pitchFamily="18" charset="0"/>
              </a:rPr>
              <a:t>6. El </a:t>
            </a:r>
            <a:r>
              <a:rPr lang="es-MX" sz="1600" dirty="0">
                <a:latin typeface="Nutmeg Light"/>
                <a:ea typeface="Calibri" panose="020F0502020204030204" pitchFamily="34" charset="0"/>
                <a:cs typeface="Times New Roman" panose="02020603050405020304" pitchFamily="18" charset="0"/>
              </a:rPr>
              <a:t>alumno participante que no diga la suma en turno sale del juego y permanece como testigo de los cálculos.</a:t>
            </a:r>
          </a:p>
        </p:txBody>
      </p:sp>
      <p:pic>
        <p:nvPicPr>
          <p:cNvPr id="18" name="Imagen 17" descr="Resultado de imagen para baraja"/>
          <p:cNvPicPr/>
          <p:nvPr/>
        </p:nvPicPr>
        <p:blipFill>
          <a:blip r:embed="rId3">
            <a:extLst>
              <a:ext uri="{28A0092B-C50C-407E-A947-70E740481C1C}">
                <a14:useLocalDpi xmlns:a14="http://schemas.microsoft.com/office/drawing/2010/main" val="0"/>
              </a:ext>
            </a:extLst>
          </a:blip>
          <a:srcRect/>
          <a:stretch>
            <a:fillRect/>
          </a:stretch>
        </p:blipFill>
        <p:spPr bwMode="auto">
          <a:xfrm>
            <a:off x="388910" y="4269275"/>
            <a:ext cx="3088005" cy="1767840"/>
          </a:xfrm>
          <a:prstGeom prst="rect">
            <a:avLst/>
          </a:prstGeom>
          <a:noFill/>
          <a:ln>
            <a:noFill/>
          </a:ln>
        </p:spPr>
      </p:pic>
    </p:spTree>
    <p:extLst>
      <p:ext uri="{BB962C8B-B14F-4D97-AF65-F5344CB8AC3E}">
        <p14:creationId xmlns:p14="http://schemas.microsoft.com/office/powerpoint/2010/main" val="2694677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0650"/>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09E760A-9E8D-5445-9AF4-0CD287DDA419}"/>
              </a:ext>
            </a:extLst>
          </p:cNvPr>
          <p:cNvSpPr txBox="1">
            <a:spLocks/>
          </p:cNvSpPr>
          <p:nvPr/>
        </p:nvSpPr>
        <p:spPr>
          <a:xfrm>
            <a:off x="277660" y="175057"/>
            <a:ext cx="1924936"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1600" b="1" i="0" u="none" strike="noStrike" kern="1200" cap="none" spc="0" normalizeH="0" baseline="0" noProof="0" dirty="0" smtClean="0">
                <a:ln>
                  <a:noFill/>
                </a:ln>
                <a:solidFill>
                  <a:prstClr val="white"/>
                </a:solidFill>
                <a:effectLst/>
                <a:uLnTx/>
                <a:uFillTx/>
                <a:latin typeface="Nutmeg" pitchFamily="2" charset="77"/>
                <a:ea typeface="+mj-ea"/>
                <a:cs typeface="+mj-cs"/>
              </a:rPr>
              <a:t>MATEMÁTICAS:</a:t>
            </a:r>
            <a:endParaRPr kumimoji="0" lang="es-MX" sz="1600" b="1" i="0" u="none" strike="noStrike" kern="1200" cap="none" spc="0" normalizeH="0" baseline="0" noProof="0" dirty="0">
              <a:ln>
                <a:noFill/>
              </a:ln>
              <a:solidFill>
                <a:prstClr val="white"/>
              </a:solidFill>
              <a:effectLst/>
              <a:uLnTx/>
              <a:uFillTx/>
              <a:latin typeface="Nutmeg" pitchFamily="2" charset="77"/>
              <a:ea typeface="+mj-ea"/>
              <a:cs typeface="+mj-cs"/>
            </a:endParaRPr>
          </a:p>
        </p:txBody>
      </p:sp>
      <p:sp>
        <p:nvSpPr>
          <p:cNvPr id="5" name="Título 1">
            <a:extLst>
              <a:ext uri="{FF2B5EF4-FFF2-40B4-BE49-F238E27FC236}">
                <a16:creationId xmlns:a16="http://schemas.microsoft.com/office/drawing/2014/main" id="{681D44D1-129F-1B41-A7E8-DBE4AFDCD53B}"/>
              </a:ext>
            </a:extLst>
          </p:cNvPr>
          <p:cNvSpPr txBox="1">
            <a:spLocks/>
          </p:cNvSpPr>
          <p:nvPr/>
        </p:nvSpPr>
        <p:spPr>
          <a:xfrm>
            <a:off x="432251" y="1639786"/>
            <a:ext cx="4517722" cy="12662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1600" b="0" i="0" u="none" strike="noStrike" kern="1200" cap="none" spc="0" normalizeH="0" baseline="0" noProof="0" dirty="0">
                <a:ln>
                  <a:noFill/>
                </a:ln>
                <a:solidFill>
                  <a:prstClr val="black">
                    <a:lumMod val="75000"/>
                    <a:lumOff val="25000"/>
                  </a:prstClr>
                </a:solidFill>
                <a:effectLst/>
                <a:uLnTx/>
                <a:uFillTx/>
                <a:latin typeface="Nutmeg Light" pitchFamily="2" charset="77"/>
                <a:ea typeface="+mj-ea"/>
                <a:cs typeface="+mj-cs"/>
              </a:rPr>
              <a:t>Text text text Text text text Text text text Text text text Text text text Text text text Text text text Text text text Text text text Text text text Text text text Text text text Text text text </a:t>
            </a:r>
          </a:p>
        </p:txBody>
      </p:sp>
      <p:sp>
        <p:nvSpPr>
          <p:cNvPr id="6" name="Título 1">
            <a:extLst>
              <a:ext uri="{FF2B5EF4-FFF2-40B4-BE49-F238E27FC236}">
                <a16:creationId xmlns:a16="http://schemas.microsoft.com/office/drawing/2014/main" id="{A8F25501-98BA-5343-8738-1BC8794F2E21}"/>
              </a:ext>
            </a:extLst>
          </p:cNvPr>
          <p:cNvSpPr txBox="1">
            <a:spLocks/>
          </p:cNvSpPr>
          <p:nvPr/>
        </p:nvSpPr>
        <p:spPr>
          <a:xfrm>
            <a:off x="3344449" y="3044884"/>
            <a:ext cx="3018774"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1600" b="0" i="0" u="none" strike="noStrike" kern="1200" cap="none" spc="0" normalizeH="0" baseline="0" noProof="0" dirty="0">
                <a:ln>
                  <a:noFill/>
                </a:ln>
                <a:solidFill>
                  <a:prstClr val="black">
                    <a:lumMod val="75000"/>
                    <a:lumOff val="25000"/>
                  </a:prstClr>
                </a:solidFill>
                <a:effectLst/>
                <a:uLnTx/>
                <a:uFillTx/>
                <a:latin typeface="Nutmeg Light" pitchFamily="2" charset="77"/>
                <a:ea typeface="+mj-ea"/>
                <a:cs typeface="+mj-cs"/>
              </a:rPr>
              <a:t>Text Text Text Text Text</a:t>
            </a:r>
          </a:p>
        </p:txBody>
      </p:sp>
      <p:sp>
        <p:nvSpPr>
          <p:cNvPr id="7" name="Título 1">
            <a:extLst>
              <a:ext uri="{FF2B5EF4-FFF2-40B4-BE49-F238E27FC236}">
                <a16:creationId xmlns:a16="http://schemas.microsoft.com/office/drawing/2014/main" id="{E7E97FEF-7391-A444-B792-209A09B8A588}"/>
              </a:ext>
            </a:extLst>
          </p:cNvPr>
          <p:cNvSpPr txBox="1">
            <a:spLocks/>
          </p:cNvSpPr>
          <p:nvPr/>
        </p:nvSpPr>
        <p:spPr>
          <a:xfrm>
            <a:off x="5699342" y="1145570"/>
            <a:ext cx="1924936"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1600" b="1" i="0" u="none" strike="noStrike" kern="1200" cap="none" spc="0" normalizeH="0" baseline="0" noProof="0" dirty="0">
                <a:ln>
                  <a:noFill/>
                </a:ln>
                <a:solidFill>
                  <a:srgbClr val="E50650"/>
                </a:solidFill>
                <a:effectLst/>
                <a:uLnTx/>
                <a:uFillTx/>
                <a:latin typeface="Nutmeg Black" pitchFamily="2" charset="77"/>
                <a:ea typeface="+mj-ea"/>
                <a:cs typeface="+mj-cs"/>
              </a:rPr>
              <a:t>TEXT TEXT</a:t>
            </a:r>
          </a:p>
        </p:txBody>
      </p:sp>
      <p:sp>
        <p:nvSpPr>
          <p:cNvPr id="8" name="Rectángulo 7">
            <a:extLst>
              <a:ext uri="{FF2B5EF4-FFF2-40B4-BE49-F238E27FC236}">
                <a16:creationId xmlns:a16="http://schemas.microsoft.com/office/drawing/2014/main" id="{55F984FB-32DC-AC4E-B3C5-7A99C612DB5B}"/>
              </a:ext>
            </a:extLst>
          </p:cNvPr>
          <p:cNvSpPr/>
          <p:nvPr/>
        </p:nvSpPr>
        <p:spPr>
          <a:xfrm>
            <a:off x="0" y="851770"/>
            <a:ext cx="9143999" cy="60187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Imagen 8">
            <a:extLst>
              <a:ext uri="{FF2B5EF4-FFF2-40B4-BE49-F238E27FC236}">
                <a16:creationId xmlns:a16="http://schemas.microsoft.com/office/drawing/2014/main" id="{D7EED832-13B3-2B49-82C2-029818E4A7DD}"/>
              </a:ext>
            </a:extLst>
          </p:cNvPr>
          <p:cNvPicPr>
            <a:picLocks noChangeAspect="1"/>
          </p:cNvPicPr>
          <p:nvPr/>
        </p:nvPicPr>
        <p:blipFill>
          <a:blip r:embed="rId2"/>
          <a:stretch>
            <a:fillRect/>
          </a:stretch>
        </p:blipFill>
        <p:spPr>
          <a:xfrm>
            <a:off x="7683934" y="119599"/>
            <a:ext cx="1182406" cy="591203"/>
          </a:xfrm>
          <a:prstGeom prst="rect">
            <a:avLst/>
          </a:prstGeom>
        </p:spPr>
      </p:pic>
      <p:sp>
        <p:nvSpPr>
          <p:cNvPr id="11" name="Título 1">
            <a:extLst>
              <a:ext uri="{FF2B5EF4-FFF2-40B4-BE49-F238E27FC236}">
                <a16:creationId xmlns:a16="http://schemas.microsoft.com/office/drawing/2014/main" id="{EB974C56-AB32-B74B-9D5D-4B9024032A66}"/>
              </a:ext>
            </a:extLst>
          </p:cNvPr>
          <p:cNvSpPr txBox="1">
            <a:spLocks/>
          </p:cNvSpPr>
          <p:nvPr/>
        </p:nvSpPr>
        <p:spPr>
          <a:xfrm>
            <a:off x="156387" y="1678061"/>
            <a:ext cx="3241395" cy="22720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Nutmeg Light"/>
              <a:ea typeface="+mj-ea"/>
              <a:cs typeface="+mj-cs"/>
            </a:endParaRPr>
          </a:p>
        </p:txBody>
      </p:sp>
      <p:sp>
        <p:nvSpPr>
          <p:cNvPr id="14" name="Título 1">
            <a:extLst>
              <a:ext uri="{FF2B5EF4-FFF2-40B4-BE49-F238E27FC236}">
                <a16:creationId xmlns:a16="http://schemas.microsoft.com/office/drawing/2014/main" id="{8F76C8D1-F762-7A41-AB9B-109698CBCFCD}"/>
              </a:ext>
            </a:extLst>
          </p:cNvPr>
          <p:cNvSpPr txBox="1">
            <a:spLocks/>
          </p:cNvSpPr>
          <p:nvPr/>
        </p:nvSpPr>
        <p:spPr>
          <a:xfrm>
            <a:off x="152400" y="1001348"/>
            <a:ext cx="1465610"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1600" b="1" i="0" u="none" strike="noStrike" kern="1200" cap="none" spc="0" normalizeH="0" baseline="0" noProof="0" dirty="0" smtClean="0">
                <a:ln>
                  <a:noFill/>
                </a:ln>
                <a:solidFill>
                  <a:srgbClr val="E50650"/>
                </a:solidFill>
                <a:effectLst/>
                <a:uLnTx/>
                <a:uFillTx/>
                <a:latin typeface="Nutmeg" pitchFamily="2" charset="77"/>
                <a:ea typeface="+mj-ea"/>
                <a:cs typeface="+mj-cs"/>
              </a:rPr>
              <a:t>Propósito</a:t>
            </a:r>
            <a:endParaRPr kumimoji="0" lang="es-MX" sz="1600" b="1" i="0" u="none" strike="noStrike" kern="1200" cap="none" spc="0" normalizeH="0" baseline="0" noProof="0" dirty="0">
              <a:ln>
                <a:noFill/>
              </a:ln>
              <a:solidFill>
                <a:srgbClr val="E50650"/>
              </a:solidFill>
              <a:effectLst/>
              <a:uLnTx/>
              <a:uFillTx/>
              <a:latin typeface="Nutmeg" pitchFamily="2" charset="77"/>
              <a:ea typeface="+mj-ea"/>
              <a:cs typeface="+mj-cs"/>
            </a:endParaRPr>
          </a:p>
        </p:txBody>
      </p:sp>
      <p:sp>
        <p:nvSpPr>
          <p:cNvPr id="15" name="Título 1">
            <a:extLst>
              <a:ext uri="{FF2B5EF4-FFF2-40B4-BE49-F238E27FC236}">
                <a16:creationId xmlns:a16="http://schemas.microsoft.com/office/drawing/2014/main" id="{EB974C56-AB32-B74B-9D5D-4B9024032A66}"/>
              </a:ext>
            </a:extLst>
          </p:cNvPr>
          <p:cNvSpPr txBox="1">
            <a:spLocks/>
          </p:cNvSpPr>
          <p:nvPr/>
        </p:nvSpPr>
        <p:spPr>
          <a:xfrm>
            <a:off x="-261988" y="535206"/>
            <a:ext cx="3328063" cy="15136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Nutmeg Light"/>
                <a:ea typeface="+mj-ea"/>
                <a:cs typeface="+mj-cs"/>
              </a:rPr>
              <a:t> Practicar el cálculo mental</a:t>
            </a:r>
          </a:p>
        </p:txBody>
      </p:sp>
      <p:sp>
        <p:nvSpPr>
          <p:cNvPr id="16" name="Título 1">
            <a:extLst>
              <a:ext uri="{FF2B5EF4-FFF2-40B4-BE49-F238E27FC236}">
                <a16:creationId xmlns:a16="http://schemas.microsoft.com/office/drawing/2014/main" id="{8F76C8D1-F762-7A41-AB9B-109698CBCFCD}"/>
              </a:ext>
            </a:extLst>
          </p:cNvPr>
          <p:cNvSpPr txBox="1">
            <a:spLocks/>
          </p:cNvSpPr>
          <p:nvPr/>
        </p:nvSpPr>
        <p:spPr>
          <a:xfrm>
            <a:off x="3801633" y="460789"/>
            <a:ext cx="2104406" cy="3909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1600" b="1" i="0" u="none" strike="noStrike" kern="1200" cap="none" spc="0" normalizeH="0" baseline="0" noProof="0" dirty="0" smtClean="0">
                <a:ln>
                  <a:noFill/>
                </a:ln>
                <a:solidFill>
                  <a:prstClr val="white"/>
                </a:solidFill>
                <a:effectLst/>
                <a:uLnTx/>
                <a:uFillTx/>
                <a:latin typeface="Nutmeg Light"/>
                <a:ea typeface="+mj-ea"/>
                <a:cs typeface="+mj-cs"/>
              </a:rPr>
              <a:t>Sumando y restando con la baraja</a:t>
            </a:r>
            <a:endParaRPr kumimoji="0" lang="es-MX" sz="1600" b="0" i="0" u="none" strike="noStrike" kern="1200" cap="none" spc="0" normalizeH="0" baseline="0" noProof="0" dirty="0">
              <a:ln>
                <a:noFill/>
              </a:ln>
              <a:solidFill>
                <a:prstClr val="white"/>
              </a:solidFill>
              <a:effectLst/>
              <a:uLnTx/>
              <a:uFillTx/>
              <a:latin typeface="Nutmeg Light"/>
              <a:ea typeface="+mj-ea"/>
              <a:cs typeface="+mj-cs"/>
            </a:endParaRPr>
          </a:p>
        </p:txBody>
      </p:sp>
      <p:sp>
        <p:nvSpPr>
          <p:cNvPr id="17" name="Título 1">
            <a:extLst>
              <a:ext uri="{FF2B5EF4-FFF2-40B4-BE49-F238E27FC236}">
                <a16:creationId xmlns:a16="http://schemas.microsoft.com/office/drawing/2014/main" id="{EB974C56-AB32-B74B-9D5D-4B9024032A66}"/>
              </a:ext>
            </a:extLst>
          </p:cNvPr>
          <p:cNvSpPr txBox="1">
            <a:spLocks/>
          </p:cNvSpPr>
          <p:nvPr/>
        </p:nvSpPr>
        <p:spPr>
          <a:xfrm>
            <a:off x="3961909" y="2159079"/>
            <a:ext cx="4971590" cy="44421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just">
              <a:lnSpc>
                <a:spcPct val="115000"/>
              </a:lnSpc>
              <a:spcAft>
                <a:spcPts val="0"/>
              </a:spcAft>
            </a:pPr>
            <a:endParaRPr lang="es-MX" sz="1600" dirty="0">
              <a:latin typeface="Nutmeg Light"/>
              <a:ea typeface="Calibri" panose="020F0502020204030204" pitchFamily="34" charset="0"/>
              <a:cs typeface="Times New Roman" panose="02020603050405020304" pitchFamily="18" charset="0"/>
            </a:endParaRPr>
          </a:p>
          <a:p>
            <a:pPr lvl="0" algn="just">
              <a:lnSpc>
                <a:spcPct val="115000"/>
              </a:lnSpc>
              <a:spcAft>
                <a:spcPts val="0"/>
              </a:spcAft>
            </a:pPr>
            <a:r>
              <a:rPr lang="es-MX" sz="1600" dirty="0">
                <a:latin typeface="Nutmeg Light"/>
                <a:ea typeface="Calibri" panose="020F0502020204030204" pitchFamily="34" charset="0"/>
                <a:cs typeface="Times New Roman" panose="02020603050405020304" pitchFamily="18" charset="0"/>
              </a:rPr>
              <a:t>¿Cómo lo jugaremos</a:t>
            </a:r>
            <a:r>
              <a:rPr lang="es-MX" sz="1600" dirty="0" smtClean="0">
                <a:latin typeface="Nutmeg Light"/>
                <a:ea typeface="Calibri" panose="020F0502020204030204" pitchFamily="34" charset="0"/>
                <a:cs typeface="Times New Roman" panose="02020603050405020304" pitchFamily="18" charset="0"/>
              </a:rPr>
              <a:t>?</a:t>
            </a:r>
          </a:p>
          <a:p>
            <a:pPr lvl="0" algn="just">
              <a:lnSpc>
                <a:spcPct val="115000"/>
              </a:lnSpc>
              <a:spcAft>
                <a:spcPts val="0"/>
              </a:spcAft>
            </a:pPr>
            <a:endParaRPr lang="es-MX" sz="1600" dirty="0">
              <a:latin typeface="Nutmeg Light"/>
              <a:ea typeface="Calibri" panose="020F0502020204030204" pitchFamily="34" charset="0"/>
              <a:cs typeface="Times New Roman" panose="02020603050405020304" pitchFamily="18" charset="0"/>
            </a:endParaRPr>
          </a:p>
          <a:p>
            <a:pPr lvl="0" algn="just">
              <a:lnSpc>
                <a:spcPct val="115000"/>
              </a:lnSpc>
              <a:spcAft>
                <a:spcPts val="0"/>
              </a:spcAft>
            </a:pPr>
            <a:endParaRPr lang="es-MX" sz="1600" dirty="0">
              <a:latin typeface="Nutmeg Light"/>
              <a:ea typeface="Calibri" panose="020F0502020204030204" pitchFamily="34" charset="0"/>
              <a:cs typeface="Times New Roman" panose="02020603050405020304" pitchFamily="18" charset="0"/>
            </a:endParaRPr>
          </a:p>
          <a:p>
            <a:pPr marL="342900" lvl="0" indent="-342900" algn="just">
              <a:lnSpc>
                <a:spcPct val="115000"/>
              </a:lnSpc>
              <a:spcAft>
                <a:spcPts val="0"/>
              </a:spcAft>
              <a:buAutoNum type="arabicPeriod"/>
            </a:pPr>
            <a:r>
              <a:rPr lang="es-MX" sz="1600" dirty="0" smtClean="0">
                <a:latin typeface="Nutmeg Light"/>
                <a:ea typeface="Calibri" panose="020F0502020204030204" pitchFamily="34" charset="0"/>
                <a:cs typeface="Times New Roman" panose="02020603050405020304" pitchFamily="18" charset="0"/>
              </a:rPr>
              <a:t>Elijan a alguien que reparta en partes iguales las cartas de la baraja, a cada uno de los participantes.</a:t>
            </a:r>
          </a:p>
          <a:p>
            <a:pPr marL="342900" lvl="0" indent="-342900" algn="just">
              <a:lnSpc>
                <a:spcPct val="115000"/>
              </a:lnSpc>
              <a:spcAft>
                <a:spcPts val="0"/>
              </a:spcAft>
              <a:buAutoNum type="arabicPeriod"/>
            </a:pPr>
            <a:endParaRPr lang="es-MX" sz="1600" dirty="0">
              <a:latin typeface="Nutmeg Light"/>
              <a:ea typeface="Calibri" panose="020F0502020204030204" pitchFamily="34" charset="0"/>
              <a:cs typeface="Times New Roman" panose="02020603050405020304" pitchFamily="18" charset="0"/>
            </a:endParaRPr>
          </a:p>
          <a:p>
            <a:pPr marL="342900" lvl="0" indent="-342900" algn="just">
              <a:lnSpc>
                <a:spcPct val="115000"/>
              </a:lnSpc>
              <a:spcAft>
                <a:spcPts val="0"/>
              </a:spcAft>
              <a:buAutoNum type="arabicPeriod"/>
            </a:pPr>
            <a:r>
              <a:rPr lang="es-MX" sz="1600" dirty="0" smtClean="0">
                <a:latin typeface="Nutmeg Light"/>
                <a:ea typeface="Calibri" panose="020F0502020204030204" pitchFamily="34" charset="0"/>
                <a:cs typeface="Times New Roman" panose="02020603050405020304" pitchFamily="18" charset="0"/>
              </a:rPr>
              <a:t>El participante </a:t>
            </a:r>
            <a:r>
              <a:rPr lang="es-MX" sz="1600" dirty="0">
                <a:latin typeface="Nutmeg Light"/>
                <a:ea typeface="Calibri" panose="020F0502020204030204" pitchFamily="34" charset="0"/>
                <a:cs typeface="Times New Roman" panose="02020603050405020304" pitchFamily="18" charset="0"/>
              </a:rPr>
              <a:t>que la repartió, deberá de poner una carta sobre la mesa, boca arriba. </a:t>
            </a:r>
            <a:endParaRPr lang="es-MX" sz="1600" dirty="0" smtClean="0">
              <a:latin typeface="Nutmeg Light"/>
              <a:ea typeface="Calibri" panose="020F0502020204030204" pitchFamily="34" charset="0"/>
              <a:cs typeface="Times New Roman" panose="02020603050405020304" pitchFamily="18" charset="0"/>
            </a:endParaRPr>
          </a:p>
          <a:p>
            <a:pPr marL="342900" lvl="0" indent="-342900" algn="just">
              <a:lnSpc>
                <a:spcPct val="115000"/>
              </a:lnSpc>
              <a:spcAft>
                <a:spcPts val="0"/>
              </a:spcAft>
              <a:buAutoNum type="arabicPeriod"/>
            </a:pPr>
            <a:r>
              <a:rPr lang="es-MX" sz="1600" dirty="0" smtClean="0">
                <a:latin typeface="Nutmeg Light"/>
                <a:ea typeface="Calibri" panose="020F0502020204030204" pitchFamily="34" charset="0"/>
                <a:cs typeface="Times New Roman" panose="02020603050405020304" pitchFamily="18" charset="0"/>
              </a:rPr>
              <a:t>El </a:t>
            </a:r>
            <a:r>
              <a:rPr lang="es-MX" sz="1600" dirty="0">
                <a:latin typeface="Nutmeg Light"/>
                <a:ea typeface="Calibri" panose="020F0502020204030204" pitchFamily="34" charset="0"/>
                <a:cs typeface="Times New Roman" panose="02020603050405020304" pitchFamily="18" charset="0"/>
              </a:rPr>
              <a:t>compañero de su derecha colocará otra de las suyas encima. </a:t>
            </a:r>
            <a:endParaRPr lang="es-MX" sz="1600" dirty="0" smtClean="0">
              <a:latin typeface="Nutmeg Light"/>
              <a:ea typeface="Calibri" panose="020F0502020204030204" pitchFamily="34" charset="0"/>
              <a:cs typeface="Times New Roman" panose="02020603050405020304" pitchFamily="18" charset="0"/>
            </a:endParaRPr>
          </a:p>
          <a:p>
            <a:pPr marL="342900" lvl="0" indent="-342900" algn="just">
              <a:lnSpc>
                <a:spcPct val="115000"/>
              </a:lnSpc>
              <a:spcAft>
                <a:spcPts val="0"/>
              </a:spcAft>
              <a:buAutoNum type="arabicPeriod"/>
            </a:pPr>
            <a:r>
              <a:rPr lang="es-MX" sz="1600" dirty="0" smtClean="0">
                <a:latin typeface="Nutmeg Light"/>
                <a:ea typeface="Calibri" panose="020F0502020204030204" pitchFamily="34" charset="0"/>
                <a:cs typeface="Times New Roman" panose="02020603050405020304" pitchFamily="18" charset="0"/>
              </a:rPr>
              <a:t>Si </a:t>
            </a:r>
            <a:r>
              <a:rPr lang="es-MX" sz="1600" dirty="0">
                <a:latin typeface="Nutmeg Light"/>
                <a:ea typeface="Calibri" panose="020F0502020204030204" pitchFamily="34" charset="0"/>
                <a:cs typeface="Times New Roman" panose="02020603050405020304" pitchFamily="18" charset="0"/>
              </a:rPr>
              <a:t>el número de la carta es mayor a la de la anterior, deberá sumarlo y si es menor, deberá restar. Debe decir en voz alta la operación y su resultado. Si acierta, el siguiente jugador (de su derecha) hará lo mismo y así sucesivamente. </a:t>
            </a:r>
          </a:p>
          <a:p>
            <a:pPr lvl="0" algn="just">
              <a:lnSpc>
                <a:spcPct val="115000"/>
              </a:lnSpc>
              <a:spcAft>
                <a:spcPts val="0"/>
              </a:spcAft>
            </a:pPr>
            <a:r>
              <a:rPr lang="es-MX" sz="1600" dirty="0">
                <a:latin typeface="Nutmeg Light"/>
                <a:ea typeface="Calibri" panose="020F0502020204030204" pitchFamily="34" charset="0"/>
                <a:cs typeface="Times New Roman" panose="02020603050405020304" pitchFamily="18" charset="0"/>
              </a:rPr>
              <a:t>Nota: si un jugador falla, </a:t>
            </a:r>
            <a:r>
              <a:rPr lang="es-MX" sz="1600" dirty="0" smtClean="0">
                <a:latin typeface="Nutmeg Light"/>
                <a:ea typeface="Calibri" panose="020F0502020204030204" pitchFamily="34" charset="0"/>
                <a:cs typeface="Times New Roman" panose="02020603050405020304" pitchFamily="18" charset="0"/>
              </a:rPr>
              <a:t>deberá tomar </a:t>
            </a:r>
            <a:r>
              <a:rPr lang="es-MX" sz="1600" dirty="0">
                <a:latin typeface="Nutmeg Light"/>
                <a:ea typeface="Calibri" panose="020F0502020204030204" pitchFamily="34" charset="0"/>
                <a:cs typeface="Times New Roman" panose="02020603050405020304" pitchFamily="18" charset="0"/>
              </a:rPr>
              <a:t>todas las cartas que haya sobre la mesa. Gana el primero que se quede sin cartas.</a:t>
            </a:r>
          </a:p>
        </p:txBody>
      </p:sp>
      <p:sp>
        <p:nvSpPr>
          <p:cNvPr id="18" name="Título 1">
            <a:extLst>
              <a:ext uri="{FF2B5EF4-FFF2-40B4-BE49-F238E27FC236}">
                <a16:creationId xmlns:a16="http://schemas.microsoft.com/office/drawing/2014/main" id="{EB974C56-AB32-B74B-9D5D-4B9024032A66}"/>
              </a:ext>
            </a:extLst>
          </p:cNvPr>
          <p:cNvSpPr txBox="1">
            <a:spLocks/>
          </p:cNvSpPr>
          <p:nvPr/>
        </p:nvSpPr>
        <p:spPr>
          <a:xfrm>
            <a:off x="235520" y="1455583"/>
            <a:ext cx="3241395" cy="22720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MX" sz="1600" dirty="0">
                <a:latin typeface="Nutmeg Light"/>
              </a:rPr>
              <a:t>Invita </a:t>
            </a:r>
            <a:r>
              <a:rPr lang="es-MX" sz="1600" dirty="0" smtClean="0">
                <a:latin typeface="Nutmeg Light"/>
              </a:rPr>
              <a:t>a algunos de tus familiares </a:t>
            </a:r>
            <a:r>
              <a:rPr lang="es-MX" sz="1600" dirty="0">
                <a:latin typeface="Nutmeg Light"/>
              </a:rPr>
              <a:t>a </a:t>
            </a:r>
            <a:r>
              <a:rPr lang="es-MX" sz="1600" dirty="0" smtClean="0">
                <a:latin typeface="Nutmeg Light"/>
              </a:rPr>
              <a:t>participar en este juego de cálculo mental.</a:t>
            </a:r>
            <a:endParaRPr lang="es-MX" sz="1600" dirty="0">
              <a:latin typeface="Nutmeg Light"/>
            </a:endParaRPr>
          </a:p>
          <a:p>
            <a:pPr algn="just"/>
            <a:r>
              <a:rPr lang="es-MX" sz="1600" dirty="0">
                <a:latin typeface="Nutmeg Light"/>
              </a:rPr>
              <a:t>Necesitas: </a:t>
            </a:r>
            <a:r>
              <a:rPr lang="es-MX" sz="1600" dirty="0" smtClean="0">
                <a:latin typeface="Nutmeg Light"/>
              </a:rPr>
              <a:t>Una baraja</a:t>
            </a:r>
            <a:endParaRPr lang="es-MX" sz="1600" dirty="0">
              <a:latin typeface="Nutmeg Light"/>
            </a:endParaRPr>
          </a:p>
        </p:txBody>
      </p:sp>
      <p:pic>
        <p:nvPicPr>
          <p:cNvPr id="19" name="Imagen 18" descr="Resultado de imagen para baraja"/>
          <p:cNvPicPr/>
          <p:nvPr/>
        </p:nvPicPr>
        <p:blipFill>
          <a:blip r:embed="rId3">
            <a:extLst>
              <a:ext uri="{28A0092B-C50C-407E-A947-70E740481C1C}">
                <a14:useLocalDpi xmlns:a14="http://schemas.microsoft.com/office/drawing/2010/main" val="0"/>
              </a:ext>
            </a:extLst>
          </a:blip>
          <a:srcRect/>
          <a:stretch>
            <a:fillRect/>
          </a:stretch>
        </p:blipFill>
        <p:spPr bwMode="auto">
          <a:xfrm>
            <a:off x="388910" y="4269275"/>
            <a:ext cx="3088005" cy="1767840"/>
          </a:xfrm>
          <a:prstGeom prst="rect">
            <a:avLst/>
          </a:prstGeom>
          <a:noFill/>
          <a:ln>
            <a:noFill/>
          </a:ln>
        </p:spPr>
      </p:pic>
    </p:spTree>
    <p:extLst>
      <p:ext uri="{BB962C8B-B14F-4D97-AF65-F5344CB8AC3E}">
        <p14:creationId xmlns:p14="http://schemas.microsoft.com/office/powerpoint/2010/main" val="3372405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0650"/>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09E760A-9E8D-5445-9AF4-0CD287DDA419}"/>
              </a:ext>
            </a:extLst>
          </p:cNvPr>
          <p:cNvSpPr txBox="1">
            <a:spLocks/>
          </p:cNvSpPr>
          <p:nvPr/>
        </p:nvSpPr>
        <p:spPr>
          <a:xfrm>
            <a:off x="-306926" y="1211740"/>
            <a:ext cx="1924936"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1600" b="1" i="0" u="none" strike="noStrike" kern="1200" cap="none" spc="0" normalizeH="0" baseline="0" noProof="0" dirty="0" smtClean="0">
                <a:ln>
                  <a:noFill/>
                </a:ln>
                <a:solidFill>
                  <a:prstClr val="white"/>
                </a:solidFill>
                <a:effectLst/>
                <a:uLnTx/>
                <a:uFillTx/>
                <a:latin typeface="Nutmeg" pitchFamily="2" charset="77"/>
                <a:ea typeface="+mj-ea"/>
                <a:cs typeface="+mj-cs"/>
              </a:rPr>
              <a:t>MATEMÁTICAS:</a:t>
            </a:r>
            <a:endParaRPr kumimoji="0" lang="es-MX" sz="1600" b="1" i="0" u="none" strike="noStrike" kern="1200" cap="none" spc="0" normalizeH="0" baseline="0" noProof="0" dirty="0">
              <a:ln>
                <a:noFill/>
              </a:ln>
              <a:solidFill>
                <a:prstClr val="white"/>
              </a:solidFill>
              <a:effectLst/>
              <a:uLnTx/>
              <a:uFillTx/>
              <a:latin typeface="Nutmeg" pitchFamily="2" charset="77"/>
              <a:ea typeface="+mj-ea"/>
              <a:cs typeface="+mj-cs"/>
            </a:endParaRPr>
          </a:p>
        </p:txBody>
      </p:sp>
      <p:sp>
        <p:nvSpPr>
          <p:cNvPr id="5" name="Título 1">
            <a:extLst>
              <a:ext uri="{FF2B5EF4-FFF2-40B4-BE49-F238E27FC236}">
                <a16:creationId xmlns:a16="http://schemas.microsoft.com/office/drawing/2014/main" id="{681D44D1-129F-1B41-A7E8-DBE4AFDCD53B}"/>
              </a:ext>
            </a:extLst>
          </p:cNvPr>
          <p:cNvSpPr txBox="1">
            <a:spLocks/>
          </p:cNvSpPr>
          <p:nvPr/>
        </p:nvSpPr>
        <p:spPr>
          <a:xfrm>
            <a:off x="432251" y="1639786"/>
            <a:ext cx="4517722" cy="12662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1600" b="0" i="0" u="none" strike="noStrike" kern="1200" cap="none" spc="0" normalizeH="0" baseline="0" noProof="0" dirty="0">
                <a:ln>
                  <a:noFill/>
                </a:ln>
                <a:solidFill>
                  <a:prstClr val="black">
                    <a:lumMod val="75000"/>
                    <a:lumOff val="25000"/>
                  </a:prstClr>
                </a:solidFill>
                <a:effectLst/>
                <a:uLnTx/>
                <a:uFillTx/>
                <a:latin typeface="Nutmeg Light" pitchFamily="2" charset="77"/>
                <a:ea typeface="+mj-ea"/>
                <a:cs typeface="+mj-cs"/>
              </a:rPr>
              <a:t>Text text text Text text text Text text text Text text text Text text text Text text text Text text text Text text text Text text text Text text text Text text text Text text text Text text text </a:t>
            </a:r>
          </a:p>
        </p:txBody>
      </p:sp>
      <p:sp>
        <p:nvSpPr>
          <p:cNvPr id="6" name="Título 1">
            <a:extLst>
              <a:ext uri="{FF2B5EF4-FFF2-40B4-BE49-F238E27FC236}">
                <a16:creationId xmlns:a16="http://schemas.microsoft.com/office/drawing/2014/main" id="{A8F25501-98BA-5343-8738-1BC8794F2E21}"/>
              </a:ext>
            </a:extLst>
          </p:cNvPr>
          <p:cNvSpPr txBox="1">
            <a:spLocks/>
          </p:cNvSpPr>
          <p:nvPr/>
        </p:nvSpPr>
        <p:spPr>
          <a:xfrm>
            <a:off x="3344449" y="3044884"/>
            <a:ext cx="3018774"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1600" b="0" i="0" u="none" strike="noStrike" kern="1200" cap="none" spc="0" normalizeH="0" baseline="0" noProof="0" dirty="0">
                <a:ln>
                  <a:noFill/>
                </a:ln>
                <a:solidFill>
                  <a:prstClr val="black">
                    <a:lumMod val="75000"/>
                    <a:lumOff val="25000"/>
                  </a:prstClr>
                </a:solidFill>
                <a:effectLst/>
                <a:uLnTx/>
                <a:uFillTx/>
                <a:latin typeface="Nutmeg Light" pitchFamily="2" charset="77"/>
                <a:ea typeface="+mj-ea"/>
                <a:cs typeface="+mj-cs"/>
              </a:rPr>
              <a:t>Text Text Text Text Text</a:t>
            </a:r>
          </a:p>
        </p:txBody>
      </p:sp>
      <p:sp>
        <p:nvSpPr>
          <p:cNvPr id="7" name="Título 1">
            <a:extLst>
              <a:ext uri="{FF2B5EF4-FFF2-40B4-BE49-F238E27FC236}">
                <a16:creationId xmlns:a16="http://schemas.microsoft.com/office/drawing/2014/main" id="{E7E97FEF-7391-A444-B792-209A09B8A588}"/>
              </a:ext>
            </a:extLst>
          </p:cNvPr>
          <p:cNvSpPr txBox="1">
            <a:spLocks/>
          </p:cNvSpPr>
          <p:nvPr/>
        </p:nvSpPr>
        <p:spPr>
          <a:xfrm>
            <a:off x="5699342" y="1145570"/>
            <a:ext cx="1924936"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1600" b="1" i="0" u="none" strike="noStrike" kern="1200" cap="none" spc="0" normalizeH="0" baseline="0" noProof="0" dirty="0">
                <a:ln>
                  <a:noFill/>
                </a:ln>
                <a:solidFill>
                  <a:srgbClr val="E50650"/>
                </a:solidFill>
                <a:effectLst/>
                <a:uLnTx/>
                <a:uFillTx/>
                <a:latin typeface="Nutmeg Black" pitchFamily="2" charset="77"/>
                <a:ea typeface="+mj-ea"/>
                <a:cs typeface="+mj-cs"/>
              </a:rPr>
              <a:t>TEXT TEXT</a:t>
            </a:r>
          </a:p>
        </p:txBody>
      </p:sp>
      <p:sp>
        <p:nvSpPr>
          <p:cNvPr id="8" name="Rectángulo 7">
            <a:extLst>
              <a:ext uri="{FF2B5EF4-FFF2-40B4-BE49-F238E27FC236}">
                <a16:creationId xmlns:a16="http://schemas.microsoft.com/office/drawing/2014/main" id="{55F984FB-32DC-AC4E-B3C5-7A99C612DB5B}"/>
              </a:ext>
            </a:extLst>
          </p:cNvPr>
          <p:cNvSpPr/>
          <p:nvPr/>
        </p:nvSpPr>
        <p:spPr>
          <a:xfrm>
            <a:off x="0" y="883148"/>
            <a:ext cx="9143999" cy="60187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s-MX" b="1">
                <a:solidFill>
                  <a:srgbClr val="FFFFFF"/>
                </a:solidFill>
                <a:latin typeface="Trebuchet"/>
              </a:rPr>
              <a:t>Es un juego que se desarrolla entre dos participantes</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Imagen 8">
            <a:extLst>
              <a:ext uri="{FF2B5EF4-FFF2-40B4-BE49-F238E27FC236}">
                <a16:creationId xmlns:a16="http://schemas.microsoft.com/office/drawing/2014/main" id="{D7EED832-13B3-2B49-82C2-029818E4A7DD}"/>
              </a:ext>
            </a:extLst>
          </p:cNvPr>
          <p:cNvPicPr>
            <a:picLocks noChangeAspect="1"/>
          </p:cNvPicPr>
          <p:nvPr/>
        </p:nvPicPr>
        <p:blipFill>
          <a:blip r:embed="rId2"/>
          <a:stretch>
            <a:fillRect/>
          </a:stretch>
        </p:blipFill>
        <p:spPr>
          <a:xfrm>
            <a:off x="7683934" y="119599"/>
            <a:ext cx="1182406" cy="591203"/>
          </a:xfrm>
          <a:prstGeom prst="rect">
            <a:avLst/>
          </a:prstGeom>
        </p:spPr>
      </p:pic>
      <p:sp>
        <p:nvSpPr>
          <p:cNvPr id="11" name="Título 1">
            <a:extLst>
              <a:ext uri="{FF2B5EF4-FFF2-40B4-BE49-F238E27FC236}">
                <a16:creationId xmlns:a16="http://schemas.microsoft.com/office/drawing/2014/main" id="{EB974C56-AB32-B74B-9D5D-4B9024032A66}"/>
              </a:ext>
            </a:extLst>
          </p:cNvPr>
          <p:cNvSpPr txBox="1">
            <a:spLocks/>
          </p:cNvSpPr>
          <p:nvPr/>
        </p:nvSpPr>
        <p:spPr>
          <a:xfrm>
            <a:off x="156387" y="1678061"/>
            <a:ext cx="3241395" cy="22720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Nutmeg Light"/>
              <a:ea typeface="+mj-ea"/>
              <a:cs typeface="+mj-cs"/>
            </a:endParaRPr>
          </a:p>
        </p:txBody>
      </p:sp>
      <p:sp>
        <p:nvSpPr>
          <p:cNvPr id="14" name="Título 1">
            <a:extLst>
              <a:ext uri="{FF2B5EF4-FFF2-40B4-BE49-F238E27FC236}">
                <a16:creationId xmlns:a16="http://schemas.microsoft.com/office/drawing/2014/main" id="{8F76C8D1-F762-7A41-AB9B-109698CBCFCD}"/>
              </a:ext>
            </a:extLst>
          </p:cNvPr>
          <p:cNvSpPr txBox="1">
            <a:spLocks/>
          </p:cNvSpPr>
          <p:nvPr/>
        </p:nvSpPr>
        <p:spPr>
          <a:xfrm>
            <a:off x="152400" y="1001348"/>
            <a:ext cx="1465610"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1600" b="1" i="0" u="none" strike="noStrike" kern="1200" cap="none" spc="0" normalizeH="0" baseline="0" noProof="0" dirty="0" smtClean="0">
                <a:ln>
                  <a:noFill/>
                </a:ln>
                <a:solidFill>
                  <a:srgbClr val="E50650"/>
                </a:solidFill>
                <a:effectLst/>
                <a:uLnTx/>
                <a:uFillTx/>
                <a:latin typeface="Nutmeg" pitchFamily="2" charset="77"/>
                <a:ea typeface="+mj-ea"/>
                <a:cs typeface="+mj-cs"/>
              </a:rPr>
              <a:t>Propósito</a:t>
            </a:r>
            <a:endParaRPr kumimoji="0" lang="es-MX" sz="1600" b="1" i="0" u="none" strike="noStrike" kern="1200" cap="none" spc="0" normalizeH="0" baseline="0" noProof="0" dirty="0">
              <a:ln>
                <a:noFill/>
              </a:ln>
              <a:solidFill>
                <a:srgbClr val="E50650"/>
              </a:solidFill>
              <a:effectLst/>
              <a:uLnTx/>
              <a:uFillTx/>
              <a:latin typeface="Nutmeg" pitchFamily="2" charset="77"/>
              <a:ea typeface="+mj-ea"/>
              <a:cs typeface="+mj-cs"/>
            </a:endParaRPr>
          </a:p>
        </p:txBody>
      </p:sp>
      <p:sp>
        <p:nvSpPr>
          <p:cNvPr id="15" name="Título 1">
            <a:extLst>
              <a:ext uri="{FF2B5EF4-FFF2-40B4-BE49-F238E27FC236}">
                <a16:creationId xmlns:a16="http://schemas.microsoft.com/office/drawing/2014/main" id="{EB974C56-AB32-B74B-9D5D-4B9024032A66}"/>
              </a:ext>
            </a:extLst>
          </p:cNvPr>
          <p:cNvSpPr txBox="1">
            <a:spLocks/>
          </p:cNvSpPr>
          <p:nvPr/>
        </p:nvSpPr>
        <p:spPr>
          <a:xfrm>
            <a:off x="25020" y="2157295"/>
            <a:ext cx="3328063" cy="15136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Nutmeg Light"/>
                <a:ea typeface="+mj-ea"/>
                <a:cs typeface="+mj-cs"/>
              </a:rPr>
              <a:t> </a:t>
            </a:r>
            <a:r>
              <a:rPr lang="es-MX" sz="1600" dirty="0" smtClean="0">
                <a:solidFill>
                  <a:prstClr val="black"/>
                </a:solidFill>
                <a:latin typeface="Nutmeg Light"/>
              </a:rPr>
              <a:t>suma de números naturales.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Nutmeg Ligh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es-MX" sz="1600" dirty="0" smtClean="0">
              <a:solidFill>
                <a:prstClr val="black"/>
              </a:solidFill>
              <a:latin typeface="Nutmeg Light"/>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1600" b="0" i="0" u="none" strike="noStrike" kern="1200" cap="none" spc="0" normalizeH="0" baseline="0" noProof="0" dirty="0" smtClean="0">
                <a:ln>
                  <a:noFill/>
                </a:ln>
                <a:solidFill>
                  <a:prstClr val="black"/>
                </a:solidFill>
                <a:effectLst/>
                <a:uLnTx/>
                <a:uFillTx/>
                <a:latin typeface="Nutmeg Light"/>
                <a:ea typeface="+mj-ea"/>
                <a:cs typeface="+mj-cs"/>
              </a:rPr>
              <a:t>Es un juego</a:t>
            </a:r>
            <a:r>
              <a:rPr kumimoji="0" lang="es-MX" sz="1600" b="0" i="0" u="none" strike="noStrike" kern="1200" cap="none" spc="0" normalizeH="0" noProof="0" dirty="0" smtClean="0">
                <a:ln>
                  <a:noFill/>
                </a:ln>
                <a:solidFill>
                  <a:prstClr val="black"/>
                </a:solidFill>
                <a:effectLst/>
                <a:uLnTx/>
                <a:uFillTx/>
                <a:latin typeface="Nutmeg Light"/>
                <a:ea typeface="+mj-ea"/>
                <a:cs typeface="+mj-cs"/>
              </a:rPr>
              <a:t> que se desarrolla entre dos participantes, solo necesitas una hoja blanca y un lápiz.</a:t>
            </a:r>
          </a:p>
        </p:txBody>
      </p:sp>
      <p:sp>
        <p:nvSpPr>
          <p:cNvPr id="16" name="Título 1">
            <a:extLst>
              <a:ext uri="{FF2B5EF4-FFF2-40B4-BE49-F238E27FC236}">
                <a16:creationId xmlns:a16="http://schemas.microsoft.com/office/drawing/2014/main" id="{8F76C8D1-F762-7A41-AB9B-109698CBCFCD}"/>
              </a:ext>
            </a:extLst>
          </p:cNvPr>
          <p:cNvSpPr txBox="1">
            <a:spLocks/>
          </p:cNvSpPr>
          <p:nvPr/>
        </p:nvSpPr>
        <p:spPr>
          <a:xfrm>
            <a:off x="3801633" y="460789"/>
            <a:ext cx="2104406" cy="3909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1600" b="0" i="0" u="none" strike="noStrike" kern="1200" cap="none" spc="0" normalizeH="0" baseline="0" noProof="0" dirty="0" smtClean="0">
                <a:ln>
                  <a:noFill/>
                </a:ln>
                <a:solidFill>
                  <a:prstClr val="white"/>
                </a:solidFill>
                <a:effectLst/>
                <a:uLnTx/>
                <a:uFillTx/>
                <a:latin typeface="Nutmeg Light"/>
                <a:ea typeface="+mj-ea"/>
                <a:cs typeface="+mj-cs"/>
              </a:rPr>
              <a:t>La</a:t>
            </a:r>
            <a:r>
              <a:rPr kumimoji="0" lang="es-MX" sz="1600" b="0" i="0" u="none" strike="noStrike" kern="1200" cap="none" spc="0" normalizeH="0" noProof="0" dirty="0" smtClean="0">
                <a:ln>
                  <a:noFill/>
                </a:ln>
                <a:solidFill>
                  <a:prstClr val="white"/>
                </a:solidFill>
                <a:effectLst/>
                <a:uLnTx/>
                <a:uFillTx/>
                <a:latin typeface="Nutmeg Light"/>
                <a:ea typeface="+mj-ea"/>
                <a:cs typeface="+mj-cs"/>
              </a:rPr>
              <a:t> carrera a 20</a:t>
            </a:r>
            <a:endParaRPr kumimoji="0" lang="es-MX" sz="1600" b="0" i="0" u="none" strike="noStrike" kern="1200" cap="none" spc="0" normalizeH="0" baseline="0" noProof="0" dirty="0">
              <a:ln>
                <a:noFill/>
              </a:ln>
              <a:solidFill>
                <a:prstClr val="white"/>
              </a:solidFill>
              <a:effectLst/>
              <a:uLnTx/>
              <a:uFillTx/>
              <a:latin typeface="Nutmeg Light"/>
              <a:ea typeface="+mj-ea"/>
              <a:cs typeface="+mj-cs"/>
            </a:endParaRPr>
          </a:p>
        </p:txBody>
      </p:sp>
      <p:sp>
        <p:nvSpPr>
          <p:cNvPr id="17" name="Título 1">
            <a:extLst>
              <a:ext uri="{FF2B5EF4-FFF2-40B4-BE49-F238E27FC236}">
                <a16:creationId xmlns:a16="http://schemas.microsoft.com/office/drawing/2014/main" id="{EB974C56-AB32-B74B-9D5D-4B9024032A66}"/>
              </a:ext>
            </a:extLst>
          </p:cNvPr>
          <p:cNvSpPr txBox="1">
            <a:spLocks/>
          </p:cNvSpPr>
          <p:nvPr/>
        </p:nvSpPr>
        <p:spPr>
          <a:xfrm>
            <a:off x="3961909" y="1024116"/>
            <a:ext cx="4971590" cy="55770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15000"/>
              </a:lnSpc>
              <a:spcBef>
                <a:spcPct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Nutmeg Ligh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ct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Nutmeg Light"/>
                <a:ea typeface="Calibri" panose="020F0502020204030204" pitchFamily="34" charset="0"/>
                <a:cs typeface="Times New Roman" panose="02020603050405020304" pitchFamily="18" charset="0"/>
              </a:rPr>
              <a:t>¿Cómo lo </a:t>
            </a:r>
            <a:r>
              <a:rPr kumimoji="0" lang="es-MX" sz="1600" b="0" i="0" u="none" strike="noStrike" kern="1200" cap="none" spc="0" normalizeH="0" baseline="0" noProof="0" dirty="0" smtClean="0">
                <a:ln>
                  <a:noFill/>
                </a:ln>
                <a:solidFill>
                  <a:prstClr val="black"/>
                </a:solidFill>
                <a:effectLst/>
                <a:uLnTx/>
                <a:uFillTx/>
                <a:latin typeface="Nutmeg Light"/>
                <a:ea typeface="Calibri" panose="020F0502020204030204" pitchFamily="34" charset="0"/>
                <a:cs typeface="Times New Roman" panose="02020603050405020304" pitchFamily="18" charset="0"/>
              </a:rPr>
              <a:t>jugaremos</a:t>
            </a:r>
            <a:r>
              <a:rPr lang="es-MX" sz="1600" dirty="0" smtClean="0">
                <a:solidFill>
                  <a:prstClr val="black"/>
                </a:solidFill>
                <a:latin typeface="Nutmeg Light"/>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15000"/>
              </a:lnSpc>
              <a:spcBef>
                <a:spcPct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Nutmeg Light"/>
              <a:ea typeface="Calibri" panose="020F0502020204030204" pitchFamily="34" charset="0"/>
              <a:cs typeface="Times New Roman" panose="02020603050405020304" pitchFamily="18" charset="0"/>
            </a:endParaRPr>
          </a:p>
          <a:p>
            <a:pPr lvl="0" algn="just">
              <a:lnSpc>
                <a:spcPct val="115000"/>
              </a:lnSpc>
            </a:pPr>
            <a:r>
              <a:rPr lang="es-MX" sz="1600" dirty="0">
                <a:solidFill>
                  <a:prstClr val="black"/>
                </a:solidFill>
                <a:latin typeface="Nutmeg Light"/>
                <a:ea typeface="Calibri" panose="020F0502020204030204" pitchFamily="34" charset="0"/>
                <a:cs typeface="Times New Roman" panose="02020603050405020304" pitchFamily="18" charset="0"/>
              </a:rPr>
              <a:t>un jugador comienza diciendo un número 1 </a:t>
            </a:r>
            <a:r>
              <a:rPr lang="es-MX" sz="1600" dirty="0" smtClean="0">
                <a:solidFill>
                  <a:prstClr val="black"/>
                </a:solidFill>
                <a:latin typeface="Nutmeg Light"/>
                <a:ea typeface="Calibri" panose="020F0502020204030204" pitchFamily="34" charset="0"/>
                <a:cs typeface="Times New Roman" panose="02020603050405020304" pitchFamily="18" charset="0"/>
              </a:rPr>
              <a:t>o </a:t>
            </a:r>
            <a:r>
              <a:rPr lang="es-MX" sz="1600" dirty="0">
                <a:solidFill>
                  <a:prstClr val="black"/>
                </a:solidFill>
                <a:latin typeface="Nutmeg Light"/>
                <a:ea typeface="Calibri" panose="020F0502020204030204" pitchFamily="34" charset="0"/>
                <a:cs typeface="Times New Roman" panose="02020603050405020304" pitchFamily="18" charset="0"/>
              </a:rPr>
              <a:t>2 y el contrincante debe sumarle 1 o 2 unidades al número que dio el primer jugador, luego el primero debe sumar 1 </a:t>
            </a:r>
            <a:r>
              <a:rPr lang="es-MX" sz="1600" dirty="0" smtClean="0">
                <a:solidFill>
                  <a:prstClr val="black"/>
                </a:solidFill>
                <a:latin typeface="Nutmeg Light"/>
                <a:ea typeface="Calibri" panose="020F0502020204030204" pitchFamily="34" charset="0"/>
                <a:cs typeface="Times New Roman" panose="02020603050405020304" pitchFamily="18" charset="0"/>
              </a:rPr>
              <a:t>o </a:t>
            </a:r>
            <a:r>
              <a:rPr lang="es-MX" sz="1600" dirty="0">
                <a:solidFill>
                  <a:prstClr val="black"/>
                </a:solidFill>
                <a:latin typeface="Nutmeg Light"/>
                <a:ea typeface="Calibri" panose="020F0502020204030204" pitchFamily="34" charset="0"/>
                <a:cs typeface="Times New Roman" panose="02020603050405020304" pitchFamily="18" charset="0"/>
              </a:rPr>
              <a:t>2 al resultado que acaba de decir su adversario y así sucesivamente. Ganará el jugador que logre decir primero el número </a:t>
            </a:r>
            <a:r>
              <a:rPr lang="es-MX" sz="1600" dirty="0" smtClean="0">
                <a:solidFill>
                  <a:prstClr val="black"/>
                </a:solidFill>
                <a:latin typeface="Nutmeg Light"/>
                <a:ea typeface="Calibri" panose="020F0502020204030204" pitchFamily="34" charset="0"/>
                <a:cs typeface="Times New Roman" panose="02020603050405020304" pitchFamily="18" charset="0"/>
              </a:rPr>
              <a:t>20.</a:t>
            </a:r>
          </a:p>
          <a:p>
            <a:pPr marL="0" marR="0" lvl="0" indent="0" algn="just" defTabSz="914400" rtl="0" eaLnBrk="1" fontAlgn="auto" latinLnBrk="0" hangingPunct="1">
              <a:lnSpc>
                <a:spcPct val="115000"/>
              </a:lnSpc>
              <a:spcBef>
                <a:spcPct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Nutmeg Ligh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ct val="0"/>
              </a:spcBef>
              <a:spcAft>
                <a:spcPts val="0"/>
              </a:spcAft>
              <a:buClrTx/>
              <a:buSzTx/>
              <a:buFontTx/>
              <a:buNone/>
              <a:tabLst/>
              <a:defRPr/>
            </a:pPr>
            <a:endParaRPr lang="es-MX" sz="1600" dirty="0" smtClean="0">
              <a:solidFill>
                <a:prstClr val="black"/>
              </a:solidFill>
              <a:latin typeface="Nutmeg Ligh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ct val="0"/>
              </a:spcBef>
              <a:spcAft>
                <a:spcPts val="0"/>
              </a:spcAft>
              <a:buClrTx/>
              <a:buSzTx/>
              <a:buFontTx/>
              <a:buNone/>
              <a:tabLst/>
              <a:defRPr/>
            </a:pPr>
            <a:r>
              <a:rPr kumimoji="0" lang="es-MX" sz="1600" b="0" i="0" u="none" strike="noStrike" kern="1200" cap="none" spc="0" normalizeH="0" baseline="0" noProof="0" dirty="0" smtClean="0">
                <a:ln>
                  <a:noFill/>
                </a:ln>
                <a:solidFill>
                  <a:prstClr val="black"/>
                </a:solidFill>
                <a:effectLst/>
                <a:uLnTx/>
                <a:uFillTx/>
                <a:latin typeface="Nutmeg Light"/>
                <a:ea typeface="Calibri" panose="020F0502020204030204" pitchFamily="34" charset="0"/>
                <a:cs typeface="Times New Roman" panose="02020603050405020304" pitchFamily="18" charset="0"/>
              </a:rPr>
              <a:t>Al final</a:t>
            </a:r>
            <a:r>
              <a:rPr kumimoji="0" lang="es-MX" sz="1600" b="0" i="0" u="none" strike="noStrike" kern="1200" cap="none" spc="0" normalizeH="0" noProof="0" dirty="0" smtClean="0">
                <a:ln>
                  <a:noFill/>
                </a:ln>
                <a:solidFill>
                  <a:prstClr val="black"/>
                </a:solidFill>
                <a:effectLst/>
                <a:uLnTx/>
                <a:uFillTx/>
                <a:latin typeface="Nutmeg Light"/>
                <a:ea typeface="Calibri" panose="020F0502020204030204" pitchFamily="34" charset="0"/>
                <a:cs typeface="Times New Roman" panose="02020603050405020304" pitchFamily="18" charset="0"/>
              </a:rPr>
              <a:t> establezcan cuál es la estrategia para ganar el juego. También pueden consultar el siguiente enlace.</a:t>
            </a:r>
          </a:p>
          <a:p>
            <a:pPr lvl="0" algn="just">
              <a:lnSpc>
                <a:spcPct val="115000"/>
              </a:lnSpc>
            </a:pPr>
            <a:r>
              <a:rPr lang="es-MX" sz="1600" dirty="0">
                <a:solidFill>
                  <a:prstClr val="black"/>
                </a:solidFill>
                <a:latin typeface="Nutmeg Light"/>
                <a:ea typeface="Calibri" panose="020F0502020204030204" pitchFamily="34" charset="0"/>
                <a:cs typeface="Times New Roman" panose="02020603050405020304" pitchFamily="18" charset="0"/>
                <a:hlinkClick r:id="rId3"/>
              </a:rPr>
              <a:t>https://</a:t>
            </a:r>
            <a:r>
              <a:rPr lang="es-MX" sz="1600" dirty="0" smtClean="0">
                <a:solidFill>
                  <a:prstClr val="black"/>
                </a:solidFill>
                <a:latin typeface="Nutmeg Light"/>
                <a:ea typeface="Calibri" panose="020F0502020204030204" pitchFamily="34" charset="0"/>
                <a:cs typeface="Times New Roman" panose="02020603050405020304" pitchFamily="18" charset="0"/>
                <a:hlinkClick r:id="rId3"/>
              </a:rPr>
              <a:t>youtu.be/BABoIoSVbVE</a:t>
            </a:r>
            <a:r>
              <a:rPr lang="es-MX" sz="1600" dirty="0" smtClean="0">
                <a:solidFill>
                  <a:prstClr val="black"/>
                </a:solidFill>
                <a:latin typeface="Nutmeg Light"/>
                <a:ea typeface="Calibri" panose="020F0502020204030204" pitchFamily="34" charset="0"/>
                <a:cs typeface="Times New Roman" panose="02020603050405020304" pitchFamily="18" charset="0"/>
              </a:rPr>
              <a:t>. </a:t>
            </a:r>
            <a:endParaRPr kumimoji="0" lang="es-MX" sz="1600" b="0" i="0" u="none" strike="noStrike" kern="1200" cap="none" spc="0" normalizeH="0" baseline="0" noProof="0" dirty="0">
              <a:ln>
                <a:noFill/>
              </a:ln>
              <a:solidFill>
                <a:prstClr val="black"/>
              </a:solidFill>
              <a:effectLst/>
              <a:uLnTx/>
              <a:uFillTx/>
              <a:latin typeface="Nutmeg Ligh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ct val="0"/>
              </a:spcBef>
              <a:spcAft>
                <a:spcPts val="0"/>
              </a:spcAft>
              <a:buClrTx/>
              <a:buSzTx/>
              <a:buFontTx/>
              <a:buNone/>
              <a:tabLst/>
              <a:defRPr/>
            </a:pPr>
            <a:endParaRPr lang="es-MX" sz="1600" dirty="0" smtClean="0">
              <a:solidFill>
                <a:prstClr val="black"/>
              </a:solidFill>
              <a:latin typeface="Nutmeg Ligh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ct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Nutmeg Ligh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ct val="0"/>
              </a:spcBef>
              <a:spcAft>
                <a:spcPts val="0"/>
              </a:spcAft>
              <a:buClrTx/>
              <a:buSzTx/>
              <a:buFontTx/>
              <a:buNone/>
              <a:tabLst/>
              <a:defRPr/>
            </a:pPr>
            <a:endParaRPr lang="es-MX" sz="1600" dirty="0" smtClean="0">
              <a:solidFill>
                <a:prstClr val="black"/>
              </a:solidFill>
              <a:latin typeface="Nutmeg Ligh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ct val="0"/>
              </a:spcBef>
              <a:spcAft>
                <a:spcPts val="0"/>
              </a:spcAft>
              <a:buClrTx/>
              <a:buSzTx/>
              <a:buFontTx/>
              <a:buNone/>
              <a:tabLst/>
              <a:defRPr/>
            </a:pPr>
            <a:endParaRPr kumimoji="0" lang="es-MX" sz="1600" b="0" i="0" u="none" strike="noStrike" kern="1200" cap="none" spc="0" normalizeH="0" baseline="0" noProof="0" dirty="0" smtClean="0">
              <a:ln>
                <a:noFill/>
              </a:ln>
              <a:solidFill>
                <a:prstClr val="black"/>
              </a:solidFill>
              <a:effectLst/>
              <a:uLnTx/>
              <a:uFillTx/>
              <a:latin typeface="Nutmeg Ligh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ct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Nutmeg Light"/>
              <a:ea typeface="Calibri" panose="020F0502020204030204" pitchFamily="34" charset="0"/>
              <a:cs typeface="Times New Roman" panose="02020603050405020304" pitchFamily="18" charset="0"/>
            </a:endParaRPr>
          </a:p>
        </p:txBody>
      </p:sp>
      <p:sp>
        <p:nvSpPr>
          <p:cNvPr id="18" name="Título 1">
            <a:extLst>
              <a:ext uri="{FF2B5EF4-FFF2-40B4-BE49-F238E27FC236}">
                <a16:creationId xmlns:a16="http://schemas.microsoft.com/office/drawing/2014/main" id="{EB974C56-AB32-B74B-9D5D-4B9024032A66}"/>
              </a:ext>
            </a:extLst>
          </p:cNvPr>
          <p:cNvSpPr txBox="1">
            <a:spLocks/>
          </p:cNvSpPr>
          <p:nvPr/>
        </p:nvSpPr>
        <p:spPr>
          <a:xfrm>
            <a:off x="235520" y="1455583"/>
            <a:ext cx="3241395" cy="22720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Nutmeg Light"/>
              <a:ea typeface="+mj-ea"/>
              <a:cs typeface="+mj-cs"/>
            </a:endParaRPr>
          </a:p>
        </p:txBody>
      </p:sp>
      <p:pic>
        <p:nvPicPr>
          <p:cNvPr id="2" name="Imagen 1"/>
          <p:cNvPicPr>
            <a:picLocks noChangeAspect="1"/>
          </p:cNvPicPr>
          <p:nvPr/>
        </p:nvPicPr>
        <p:blipFill>
          <a:blip r:embed="rId4"/>
          <a:stretch>
            <a:fillRect/>
          </a:stretch>
        </p:blipFill>
        <p:spPr>
          <a:xfrm>
            <a:off x="747467" y="3899959"/>
            <a:ext cx="2466975" cy="1847850"/>
          </a:xfrm>
          <a:prstGeom prst="rect">
            <a:avLst/>
          </a:prstGeom>
        </p:spPr>
      </p:pic>
    </p:spTree>
    <p:extLst>
      <p:ext uri="{BB962C8B-B14F-4D97-AF65-F5344CB8AC3E}">
        <p14:creationId xmlns:p14="http://schemas.microsoft.com/office/powerpoint/2010/main" val="2146075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50650"/>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09E760A-9E8D-5445-9AF4-0CD287DDA419}"/>
              </a:ext>
            </a:extLst>
          </p:cNvPr>
          <p:cNvSpPr txBox="1">
            <a:spLocks/>
          </p:cNvSpPr>
          <p:nvPr/>
        </p:nvSpPr>
        <p:spPr>
          <a:xfrm>
            <a:off x="277660" y="175057"/>
            <a:ext cx="1924936"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1600" b="1" i="0" u="none" strike="noStrike" kern="1200" cap="none" spc="0" normalizeH="0" baseline="0" noProof="0" dirty="0" smtClean="0">
                <a:ln>
                  <a:noFill/>
                </a:ln>
                <a:solidFill>
                  <a:prstClr val="white"/>
                </a:solidFill>
                <a:effectLst/>
                <a:uLnTx/>
                <a:uFillTx/>
                <a:latin typeface="Nutmeg" pitchFamily="2" charset="77"/>
                <a:ea typeface="+mj-ea"/>
                <a:cs typeface="+mj-cs"/>
              </a:rPr>
              <a:t>MATEMÁTICAS:</a:t>
            </a:r>
            <a:endParaRPr kumimoji="0" lang="es-MX" sz="1600" b="1" i="0" u="none" strike="noStrike" kern="1200" cap="none" spc="0" normalizeH="0" baseline="0" noProof="0" dirty="0">
              <a:ln>
                <a:noFill/>
              </a:ln>
              <a:solidFill>
                <a:prstClr val="white"/>
              </a:solidFill>
              <a:effectLst/>
              <a:uLnTx/>
              <a:uFillTx/>
              <a:latin typeface="Nutmeg" pitchFamily="2" charset="77"/>
              <a:ea typeface="+mj-ea"/>
              <a:cs typeface="+mj-cs"/>
            </a:endParaRPr>
          </a:p>
        </p:txBody>
      </p:sp>
      <p:sp>
        <p:nvSpPr>
          <p:cNvPr id="5" name="Título 1">
            <a:extLst>
              <a:ext uri="{FF2B5EF4-FFF2-40B4-BE49-F238E27FC236}">
                <a16:creationId xmlns:a16="http://schemas.microsoft.com/office/drawing/2014/main" id="{681D44D1-129F-1B41-A7E8-DBE4AFDCD53B}"/>
              </a:ext>
            </a:extLst>
          </p:cNvPr>
          <p:cNvSpPr txBox="1">
            <a:spLocks/>
          </p:cNvSpPr>
          <p:nvPr/>
        </p:nvSpPr>
        <p:spPr>
          <a:xfrm>
            <a:off x="432251" y="1639786"/>
            <a:ext cx="4517722" cy="12662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1600" b="0" i="0" u="none" strike="noStrike" kern="1200" cap="none" spc="0" normalizeH="0" baseline="0" noProof="0" dirty="0">
                <a:ln>
                  <a:noFill/>
                </a:ln>
                <a:solidFill>
                  <a:prstClr val="black">
                    <a:lumMod val="75000"/>
                    <a:lumOff val="25000"/>
                  </a:prstClr>
                </a:solidFill>
                <a:effectLst/>
                <a:uLnTx/>
                <a:uFillTx/>
                <a:latin typeface="Nutmeg Light" pitchFamily="2" charset="77"/>
                <a:ea typeface="+mj-ea"/>
                <a:cs typeface="+mj-cs"/>
              </a:rPr>
              <a:t>Text text text Text text text Text text text Text text text Text text text Text text text Text text text Text text text Text text text Text text text Text text text Text text text Text text text </a:t>
            </a:r>
          </a:p>
        </p:txBody>
      </p:sp>
      <p:sp>
        <p:nvSpPr>
          <p:cNvPr id="6" name="Título 1">
            <a:extLst>
              <a:ext uri="{FF2B5EF4-FFF2-40B4-BE49-F238E27FC236}">
                <a16:creationId xmlns:a16="http://schemas.microsoft.com/office/drawing/2014/main" id="{A8F25501-98BA-5343-8738-1BC8794F2E21}"/>
              </a:ext>
            </a:extLst>
          </p:cNvPr>
          <p:cNvSpPr txBox="1">
            <a:spLocks/>
          </p:cNvSpPr>
          <p:nvPr/>
        </p:nvSpPr>
        <p:spPr>
          <a:xfrm>
            <a:off x="3344449" y="3044884"/>
            <a:ext cx="3018774"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1600" b="0" i="0" u="none" strike="noStrike" kern="1200" cap="none" spc="0" normalizeH="0" baseline="0" noProof="0" dirty="0">
                <a:ln>
                  <a:noFill/>
                </a:ln>
                <a:solidFill>
                  <a:prstClr val="black">
                    <a:lumMod val="75000"/>
                    <a:lumOff val="25000"/>
                  </a:prstClr>
                </a:solidFill>
                <a:effectLst/>
                <a:uLnTx/>
                <a:uFillTx/>
                <a:latin typeface="Nutmeg Light" pitchFamily="2" charset="77"/>
                <a:ea typeface="+mj-ea"/>
                <a:cs typeface="+mj-cs"/>
              </a:rPr>
              <a:t>Text Text Text Text Text</a:t>
            </a:r>
          </a:p>
        </p:txBody>
      </p:sp>
      <p:sp>
        <p:nvSpPr>
          <p:cNvPr id="7" name="Título 1">
            <a:extLst>
              <a:ext uri="{FF2B5EF4-FFF2-40B4-BE49-F238E27FC236}">
                <a16:creationId xmlns:a16="http://schemas.microsoft.com/office/drawing/2014/main" id="{E7E97FEF-7391-A444-B792-209A09B8A588}"/>
              </a:ext>
            </a:extLst>
          </p:cNvPr>
          <p:cNvSpPr txBox="1">
            <a:spLocks/>
          </p:cNvSpPr>
          <p:nvPr/>
        </p:nvSpPr>
        <p:spPr>
          <a:xfrm>
            <a:off x="5699342" y="1145570"/>
            <a:ext cx="1924936"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1600" b="1" i="0" u="none" strike="noStrike" kern="1200" cap="none" spc="0" normalizeH="0" baseline="0" noProof="0" dirty="0">
                <a:ln>
                  <a:noFill/>
                </a:ln>
                <a:solidFill>
                  <a:srgbClr val="E50650"/>
                </a:solidFill>
                <a:effectLst/>
                <a:uLnTx/>
                <a:uFillTx/>
                <a:latin typeface="Nutmeg Black" pitchFamily="2" charset="77"/>
                <a:ea typeface="+mj-ea"/>
                <a:cs typeface="+mj-cs"/>
              </a:rPr>
              <a:t>TEXT TEXT</a:t>
            </a:r>
          </a:p>
        </p:txBody>
      </p:sp>
      <p:sp>
        <p:nvSpPr>
          <p:cNvPr id="8" name="Rectángulo 7">
            <a:extLst>
              <a:ext uri="{FF2B5EF4-FFF2-40B4-BE49-F238E27FC236}">
                <a16:creationId xmlns:a16="http://schemas.microsoft.com/office/drawing/2014/main" id="{55F984FB-32DC-AC4E-B3C5-7A99C612DB5B}"/>
              </a:ext>
            </a:extLst>
          </p:cNvPr>
          <p:cNvSpPr/>
          <p:nvPr/>
        </p:nvSpPr>
        <p:spPr>
          <a:xfrm>
            <a:off x="1" y="839245"/>
            <a:ext cx="9143999" cy="60187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Imagen 8">
            <a:extLst>
              <a:ext uri="{FF2B5EF4-FFF2-40B4-BE49-F238E27FC236}">
                <a16:creationId xmlns:a16="http://schemas.microsoft.com/office/drawing/2014/main" id="{D7EED832-13B3-2B49-82C2-029818E4A7DD}"/>
              </a:ext>
            </a:extLst>
          </p:cNvPr>
          <p:cNvPicPr>
            <a:picLocks noChangeAspect="1"/>
          </p:cNvPicPr>
          <p:nvPr/>
        </p:nvPicPr>
        <p:blipFill>
          <a:blip r:embed="rId2"/>
          <a:stretch>
            <a:fillRect/>
          </a:stretch>
        </p:blipFill>
        <p:spPr>
          <a:xfrm>
            <a:off x="7683934" y="119599"/>
            <a:ext cx="1182406" cy="591203"/>
          </a:xfrm>
          <a:prstGeom prst="rect">
            <a:avLst/>
          </a:prstGeom>
        </p:spPr>
      </p:pic>
      <p:sp>
        <p:nvSpPr>
          <p:cNvPr id="11" name="Título 1">
            <a:extLst>
              <a:ext uri="{FF2B5EF4-FFF2-40B4-BE49-F238E27FC236}">
                <a16:creationId xmlns:a16="http://schemas.microsoft.com/office/drawing/2014/main" id="{EB974C56-AB32-B74B-9D5D-4B9024032A66}"/>
              </a:ext>
            </a:extLst>
          </p:cNvPr>
          <p:cNvSpPr txBox="1">
            <a:spLocks/>
          </p:cNvSpPr>
          <p:nvPr/>
        </p:nvSpPr>
        <p:spPr>
          <a:xfrm>
            <a:off x="156387" y="1678061"/>
            <a:ext cx="3241395" cy="22720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Nutmeg Light"/>
              <a:ea typeface="+mj-ea"/>
              <a:cs typeface="+mj-cs"/>
            </a:endParaRPr>
          </a:p>
        </p:txBody>
      </p:sp>
      <p:sp>
        <p:nvSpPr>
          <p:cNvPr id="14" name="Título 1">
            <a:extLst>
              <a:ext uri="{FF2B5EF4-FFF2-40B4-BE49-F238E27FC236}">
                <a16:creationId xmlns:a16="http://schemas.microsoft.com/office/drawing/2014/main" id="{8F76C8D1-F762-7A41-AB9B-109698CBCFCD}"/>
              </a:ext>
            </a:extLst>
          </p:cNvPr>
          <p:cNvSpPr txBox="1">
            <a:spLocks/>
          </p:cNvSpPr>
          <p:nvPr/>
        </p:nvSpPr>
        <p:spPr>
          <a:xfrm>
            <a:off x="152400" y="1001348"/>
            <a:ext cx="1465610"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1600" b="1" i="0" u="none" strike="noStrike" kern="1200" cap="none" spc="0" normalizeH="0" baseline="0" noProof="0" dirty="0" smtClean="0">
                <a:ln>
                  <a:noFill/>
                </a:ln>
                <a:solidFill>
                  <a:srgbClr val="E50650"/>
                </a:solidFill>
                <a:effectLst/>
                <a:uLnTx/>
                <a:uFillTx/>
                <a:latin typeface="Nutmeg" pitchFamily="2" charset="77"/>
                <a:ea typeface="+mj-ea"/>
                <a:cs typeface="+mj-cs"/>
              </a:rPr>
              <a:t>Propósito</a:t>
            </a:r>
            <a:endParaRPr kumimoji="0" lang="es-MX" sz="1600" b="1" i="0" u="none" strike="noStrike" kern="1200" cap="none" spc="0" normalizeH="0" baseline="0" noProof="0" dirty="0">
              <a:ln>
                <a:noFill/>
              </a:ln>
              <a:solidFill>
                <a:srgbClr val="E50650"/>
              </a:solidFill>
              <a:effectLst/>
              <a:uLnTx/>
              <a:uFillTx/>
              <a:latin typeface="Nutmeg" pitchFamily="2" charset="77"/>
              <a:ea typeface="+mj-ea"/>
              <a:cs typeface="+mj-cs"/>
            </a:endParaRPr>
          </a:p>
        </p:txBody>
      </p:sp>
      <p:sp>
        <p:nvSpPr>
          <p:cNvPr id="15" name="Título 1">
            <a:extLst>
              <a:ext uri="{FF2B5EF4-FFF2-40B4-BE49-F238E27FC236}">
                <a16:creationId xmlns:a16="http://schemas.microsoft.com/office/drawing/2014/main" id="{EB974C56-AB32-B74B-9D5D-4B9024032A66}"/>
              </a:ext>
            </a:extLst>
          </p:cNvPr>
          <p:cNvSpPr txBox="1">
            <a:spLocks/>
          </p:cNvSpPr>
          <p:nvPr/>
        </p:nvSpPr>
        <p:spPr>
          <a:xfrm>
            <a:off x="103307" y="944494"/>
            <a:ext cx="3595021" cy="32556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lang="es-MX" sz="1600" noProof="0" dirty="0" smtClean="0">
                <a:solidFill>
                  <a:prstClr val="black"/>
                </a:solidFill>
                <a:latin typeface="Nutmeg Light"/>
              </a:rPr>
              <a:t>D</a:t>
            </a:r>
            <a:r>
              <a:rPr lang="es-MX" sz="1600" dirty="0" err="1" smtClean="0">
                <a:solidFill>
                  <a:prstClr val="black"/>
                </a:solidFill>
                <a:latin typeface="Nutmeg Light"/>
              </a:rPr>
              <a:t>eterminar</a:t>
            </a:r>
            <a:r>
              <a:rPr lang="es-MX" sz="1600" dirty="0" smtClean="0">
                <a:solidFill>
                  <a:prstClr val="black"/>
                </a:solidFill>
                <a:latin typeface="Nutmeg Light"/>
              </a:rPr>
              <a:t> </a:t>
            </a:r>
            <a:r>
              <a:rPr lang="es-MX" sz="1600" dirty="0" smtClean="0">
                <a:solidFill>
                  <a:prstClr val="black"/>
                </a:solidFill>
                <a:latin typeface="Nutmeg Light"/>
              </a:rPr>
              <a:t>el valor de las cifras en función de su posición en la escritura de un número. </a:t>
            </a:r>
          </a:p>
          <a:p>
            <a:pPr marL="0" marR="0" lvl="0" indent="0" algn="just" defTabSz="914400" rtl="0" eaLnBrk="1" fontAlgn="auto" latinLnBrk="0" hangingPunct="1">
              <a:lnSpc>
                <a:spcPct val="90000"/>
              </a:lnSpc>
              <a:spcBef>
                <a:spcPct val="0"/>
              </a:spcBef>
              <a:spcAft>
                <a:spcPts val="0"/>
              </a:spcAft>
              <a:buClrTx/>
              <a:buSzTx/>
              <a:buFontTx/>
              <a:buNone/>
              <a:tabLst/>
              <a:defRPr/>
            </a:pPr>
            <a:endParaRPr lang="es-MX" sz="1600" dirty="0">
              <a:solidFill>
                <a:prstClr val="black"/>
              </a:solidFill>
              <a:latin typeface="Nutmeg Light"/>
            </a:endParaRPr>
          </a:p>
          <a:p>
            <a:pPr marL="0" marR="0" lvl="0" indent="0" algn="just" defTabSz="914400" rtl="0" eaLnBrk="1" fontAlgn="auto" latinLnBrk="0" hangingPunct="1">
              <a:lnSpc>
                <a:spcPct val="90000"/>
              </a:lnSpc>
              <a:spcBef>
                <a:spcPct val="0"/>
              </a:spcBef>
              <a:spcAft>
                <a:spcPts val="0"/>
              </a:spcAft>
              <a:buClrTx/>
              <a:buSzTx/>
              <a:buFontTx/>
              <a:buNone/>
              <a:tabLst/>
              <a:defRPr/>
            </a:pPr>
            <a:r>
              <a:rPr lang="es-MX" sz="1600" dirty="0" smtClean="0">
                <a:solidFill>
                  <a:prstClr val="black"/>
                </a:solidFill>
                <a:latin typeface="Nutmeg Light"/>
              </a:rPr>
              <a:t>Elabore una tabla como la siguiente para cada participante de la familia que vaya a jugar.</a:t>
            </a:r>
          </a:p>
          <a:p>
            <a:pPr marL="0" marR="0" lvl="0" indent="0" algn="just" defTabSz="914400" rtl="0" eaLnBrk="1" fontAlgn="auto" latinLnBrk="0" hangingPunct="1">
              <a:lnSpc>
                <a:spcPct val="90000"/>
              </a:lnSpc>
              <a:spcBef>
                <a:spcPct val="0"/>
              </a:spcBef>
              <a:spcAft>
                <a:spcPts val="0"/>
              </a:spcAft>
              <a:buClrTx/>
              <a:buSzTx/>
              <a:buFontTx/>
              <a:buNone/>
              <a:tabLst/>
              <a:defRPr/>
            </a:pPr>
            <a:endParaRPr lang="es-MX" sz="1600" dirty="0">
              <a:solidFill>
                <a:prstClr val="black"/>
              </a:solidFill>
              <a:latin typeface="Nutmeg Light"/>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lang="es-MX" sz="1600" dirty="0">
              <a:solidFill>
                <a:prstClr val="black"/>
              </a:solidFill>
              <a:latin typeface="Nutmeg Light"/>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lang="es-MX" sz="1600" dirty="0" smtClean="0">
              <a:solidFill>
                <a:prstClr val="black"/>
              </a:solidFill>
              <a:latin typeface="Nutmeg Light"/>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Nutmeg Light"/>
              <a:ea typeface="+mj-ea"/>
              <a:cs typeface="+mj-cs"/>
            </a:endParaRPr>
          </a:p>
        </p:txBody>
      </p:sp>
      <p:sp>
        <p:nvSpPr>
          <p:cNvPr id="16" name="Título 1">
            <a:extLst>
              <a:ext uri="{FF2B5EF4-FFF2-40B4-BE49-F238E27FC236}">
                <a16:creationId xmlns:a16="http://schemas.microsoft.com/office/drawing/2014/main" id="{8F76C8D1-F762-7A41-AB9B-109698CBCFCD}"/>
              </a:ext>
            </a:extLst>
          </p:cNvPr>
          <p:cNvSpPr txBox="1">
            <a:spLocks/>
          </p:cNvSpPr>
          <p:nvPr/>
        </p:nvSpPr>
        <p:spPr>
          <a:xfrm>
            <a:off x="3344449" y="237242"/>
            <a:ext cx="2279754" cy="3909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1600" b="0" i="0" u="none" strike="noStrike" kern="1200" cap="none" spc="0" normalizeH="0" baseline="0" noProof="0" dirty="0" smtClean="0">
                <a:ln>
                  <a:noFill/>
                </a:ln>
                <a:solidFill>
                  <a:prstClr val="white"/>
                </a:solidFill>
                <a:effectLst/>
                <a:uLnTx/>
                <a:uFillTx/>
                <a:latin typeface="Nutmeg Light"/>
                <a:ea typeface="+mj-ea"/>
                <a:cs typeface="+mj-cs"/>
              </a:rPr>
              <a:t>E</a:t>
            </a:r>
            <a:r>
              <a:rPr kumimoji="0" lang="es-MX" sz="1600" b="1" i="0" u="none" strike="noStrike" kern="1200" cap="none" spc="0" normalizeH="0" baseline="0" noProof="0" dirty="0" smtClean="0">
                <a:ln>
                  <a:noFill/>
                </a:ln>
                <a:solidFill>
                  <a:prstClr val="white"/>
                </a:solidFill>
                <a:effectLst/>
                <a:uLnTx/>
                <a:uFillTx/>
                <a:latin typeface="Nutmeg Light"/>
                <a:ea typeface="+mj-ea"/>
                <a:cs typeface="+mj-cs"/>
              </a:rPr>
              <a:t>l</a:t>
            </a:r>
            <a:r>
              <a:rPr kumimoji="0" lang="es-MX" sz="1600" b="1" i="0" u="none" strike="noStrike" kern="1200" cap="none" spc="0" normalizeH="0" noProof="0" dirty="0" smtClean="0">
                <a:ln>
                  <a:noFill/>
                </a:ln>
                <a:solidFill>
                  <a:prstClr val="white"/>
                </a:solidFill>
                <a:effectLst/>
                <a:uLnTx/>
                <a:uFillTx/>
                <a:latin typeface="Nutmeg Light"/>
                <a:ea typeface="+mj-ea"/>
                <a:cs typeface="+mj-cs"/>
              </a:rPr>
              <a:t> más cercano a 100</a:t>
            </a:r>
            <a:endParaRPr kumimoji="0" lang="es-MX" sz="1600" b="1" i="0" u="none" strike="noStrike" kern="1200" cap="none" spc="0" normalizeH="0" baseline="0" noProof="0" dirty="0">
              <a:ln>
                <a:noFill/>
              </a:ln>
              <a:solidFill>
                <a:prstClr val="white"/>
              </a:solidFill>
              <a:effectLst/>
              <a:uLnTx/>
              <a:uFillTx/>
              <a:latin typeface="Nutmeg Light"/>
              <a:ea typeface="+mj-ea"/>
              <a:cs typeface="+mj-cs"/>
            </a:endParaRPr>
          </a:p>
        </p:txBody>
      </p:sp>
      <p:sp>
        <p:nvSpPr>
          <p:cNvPr id="17" name="Título 1">
            <a:extLst>
              <a:ext uri="{FF2B5EF4-FFF2-40B4-BE49-F238E27FC236}">
                <a16:creationId xmlns:a16="http://schemas.microsoft.com/office/drawing/2014/main" id="{EB974C56-AB32-B74B-9D5D-4B9024032A66}"/>
              </a:ext>
            </a:extLst>
          </p:cNvPr>
          <p:cNvSpPr txBox="1">
            <a:spLocks/>
          </p:cNvSpPr>
          <p:nvPr/>
        </p:nvSpPr>
        <p:spPr>
          <a:xfrm>
            <a:off x="3801633" y="1670849"/>
            <a:ext cx="5182091" cy="57619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15000"/>
              </a:lnSpc>
              <a:spcBef>
                <a:spcPct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Nutmeg Ligh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ct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Nutmeg Light"/>
                <a:ea typeface="Calibri" panose="020F0502020204030204" pitchFamily="34" charset="0"/>
                <a:cs typeface="Times New Roman" panose="02020603050405020304" pitchFamily="18" charset="0"/>
              </a:rPr>
              <a:t>¿Cómo lo jugaremos</a:t>
            </a:r>
            <a:r>
              <a:rPr kumimoji="0" lang="es-MX" sz="1600" b="0" i="0" u="none" strike="noStrike" kern="1200" cap="none" spc="0" normalizeH="0" baseline="0" noProof="0" dirty="0" smtClean="0">
                <a:ln>
                  <a:noFill/>
                </a:ln>
                <a:solidFill>
                  <a:prstClr val="black"/>
                </a:solidFill>
                <a:effectLst/>
                <a:uLnTx/>
                <a:uFillTx/>
                <a:latin typeface="Nutmeg Light"/>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15000"/>
              </a:lnSpc>
              <a:spcBef>
                <a:spcPct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Nutmeg Ligh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ct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Nutmeg Light"/>
              <a:ea typeface="Calibri" panose="020F0502020204030204" pitchFamily="34" charset="0"/>
              <a:cs typeface="Times New Roman" panose="02020603050405020304" pitchFamily="18" charset="0"/>
            </a:endParaRPr>
          </a:p>
          <a:p>
            <a:pPr lvl="0" algn="just">
              <a:lnSpc>
                <a:spcPct val="115000"/>
              </a:lnSpc>
            </a:pPr>
            <a:r>
              <a:rPr lang="es-MX" sz="1600" dirty="0" smtClean="0">
                <a:latin typeface="Nutmeg Light"/>
              </a:rPr>
              <a:t>Por </a:t>
            </a:r>
            <a:r>
              <a:rPr lang="es-MX" sz="1600" dirty="0">
                <a:latin typeface="Nutmeg Light"/>
              </a:rPr>
              <a:t>turnos, cada jugador lanza el dado y escribe en su tabla el número que le haya salido. Puede anotarlo en la columna que prefiera: en la de decenas o en la de unidades. Una vez anotado el número no se puede borrar. Esto lo harán cinco veces. Cuando cada uno tenga cinco números escritos, anota ceros en todos los lugares que hayan quedado vacíos. Cada uno calcula la suma y el que obtenga el número más cercano a 100 </a:t>
            </a:r>
            <a:r>
              <a:rPr lang="es-MX" sz="1600" dirty="0" smtClean="0">
                <a:latin typeface="Nutmeg Light"/>
              </a:rPr>
              <a:t>gana.</a:t>
            </a:r>
          </a:p>
          <a:p>
            <a:pPr lvl="0" algn="just">
              <a:lnSpc>
                <a:spcPct val="115000"/>
              </a:lnSpc>
            </a:pPr>
            <a:endParaRPr lang="es-MX" sz="1600" dirty="0" smtClean="0">
              <a:solidFill>
                <a:prstClr val="black"/>
              </a:solidFill>
              <a:latin typeface="Nutmeg Light"/>
              <a:ea typeface="Calibri" panose="020F0502020204030204" pitchFamily="34" charset="0"/>
              <a:cs typeface="Times New Roman" panose="02020603050405020304" pitchFamily="18" charset="0"/>
            </a:endParaRPr>
          </a:p>
          <a:p>
            <a:pPr lvl="0" algn="just">
              <a:lnSpc>
                <a:spcPct val="115000"/>
              </a:lnSpc>
            </a:pPr>
            <a:r>
              <a:rPr lang="es-MX" sz="1600" dirty="0" smtClean="0">
                <a:solidFill>
                  <a:prstClr val="black"/>
                </a:solidFill>
                <a:latin typeface="Nutmeg Light"/>
                <a:ea typeface="Calibri" panose="020F0502020204030204" pitchFamily="34" charset="0"/>
                <a:cs typeface="Times New Roman" panose="02020603050405020304" pitchFamily="18" charset="0"/>
              </a:rPr>
              <a:t>Nota: al final intercambien las estrategias que siguieron para jugar.</a:t>
            </a:r>
          </a:p>
          <a:p>
            <a:pPr lvl="0" algn="just">
              <a:lnSpc>
                <a:spcPct val="115000"/>
              </a:lnSpc>
            </a:pPr>
            <a:endParaRPr kumimoji="0" lang="es-MX" sz="1600" b="0" i="0" u="none" strike="noStrike" kern="1200" cap="none" spc="0" normalizeH="0" baseline="0" noProof="0" dirty="0">
              <a:ln>
                <a:noFill/>
              </a:ln>
              <a:solidFill>
                <a:prstClr val="black"/>
              </a:solidFill>
              <a:effectLst/>
              <a:uLnTx/>
              <a:uFillTx/>
              <a:latin typeface="Nutmeg Light"/>
              <a:ea typeface="Calibri" panose="020F0502020204030204" pitchFamily="34" charset="0"/>
              <a:cs typeface="Times New Roman" panose="02020603050405020304" pitchFamily="18" charset="0"/>
            </a:endParaRPr>
          </a:p>
          <a:p>
            <a:pPr lvl="0" algn="just">
              <a:lnSpc>
                <a:spcPct val="115000"/>
              </a:lnSpc>
            </a:pPr>
            <a:endParaRPr lang="es-MX" sz="1600" dirty="0" smtClean="0">
              <a:solidFill>
                <a:prstClr val="black"/>
              </a:solidFill>
              <a:latin typeface="Nutmeg Light"/>
              <a:ea typeface="Calibri" panose="020F0502020204030204" pitchFamily="34" charset="0"/>
              <a:cs typeface="Times New Roman" panose="02020603050405020304" pitchFamily="18" charset="0"/>
            </a:endParaRPr>
          </a:p>
          <a:p>
            <a:pPr lvl="0" algn="just">
              <a:lnSpc>
                <a:spcPct val="115000"/>
              </a:lnSpc>
            </a:pPr>
            <a:endParaRPr kumimoji="0" lang="es-MX" sz="1600" b="0" i="0" u="none" strike="noStrike" kern="1200" cap="none" spc="0" normalizeH="0" baseline="0" noProof="0" dirty="0">
              <a:ln>
                <a:noFill/>
              </a:ln>
              <a:solidFill>
                <a:prstClr val="black"/>
              </a:solidFill>
              <a:effectLst/>
              <a:uLnTx/>
              <a:uFillTx/>
              <a:latin typeface="Nutmeg Light"/>
              <a:ea typeface="Calibri" panose="020F0502020204030204" pitchFamily="34" charset="0"/>
              <a:cs typeface="Times New Roman" panose="02020603050405020304" pitchFamily="18" charset="0"/>
            </a:endParaRPr>
          </a:p>
          <a:p>
            <a:pPr lvl="0" algn="just">
              <a:lnSpc>
                <a:spcPct val="115000"/>
              </a:lnSpc>
            </a:pPr>
            <a:endParaRPr lang="es-MX" sz="1600" dirty="0" smtClean="0">
              <a:solidFill>
                <a:prstClr val="black"/>
              </a:solidFill>
              <a:latin typeface="Nutmeg Light"/>
              <a:ea typeface="Calibri" panose="020F0502020204030204" pitchFamily="34" charset="0"/>
              <a:cs typeface="Times New Roman" panose="02020603050405020304" pitchFamily="18" charset="0"/>
            </a:endParaRPr>
          </a:p>
          <a:p>
            <a:pPr lvl="0" algn="just">
              <a:lnSpc>
                <a:spcPct val="115000"/>
              </a:lnSpc>
            </a:pPr>
            <a:endParaRPr kumimoji="0" lang="es-MX" sz="1600" b="0" i="0" u="none" strike="noStrike" kern="1200" cap="none" spc="0" normalizeH="0" baseline="0" noProof="0" dirty="0">
              <a:ln>
                <a:noFill/>
              </a:ln>
              <a:solidFill>
                <a:prstClr val="black"/>
              </a:solidFill>
              <a:effectLst/>
              <a:uLnTx/>
              <a:uFillTx/>
              <a:latin typeface="Nutmeg Light"/>
              <a:ea typeface="Calibri" panose="020F0502020204030204" pitchFamily="34" charset="0"/>
              <a:cs typeface="Times New Roman" panose="02020603050405020304" pitchFamily="18" charset="0"/>
            </a:endParaRPr>
          </a:p>
          <a:p>
            <a:pPr lvl="0" algn="just">
              <a:lnSpc>
                <a:spcPct val="115000"/>
              </a:lnSpc>
            </a:pPr>
            <a:endParaRPr kumimoji="0" lang="es-MX" sz="1600" b="0" i="0" u="none" strike="noStrike" kern="1200" cap="none" spc="0" normalizeH="0" baseline="0" noProof="0" dirty="0">
              <a:ln>
                <a:noFill/>
              </a:ln>
              <a:solidFill>
                <a:prstClr val="black"/>
              </a:solidFill>
              <a:effectLst/>
              <a:uLnTx/>
              <a:uFillTx/>
              <a:latin typeface="Nutmeg Light"/>
              <a:ea typeface="Calibri" panose="020F0502020204030204" pitchFamily="34" charset="0"/>
              <a:cs typeface="Times New Roman" panose="02020603050405020304" pitchFamily="18" charset="0"/>
            </a:endParaRPr>
          </a:p>
        </p:txBody>
      </p:sp>
      <p:sp>
        <p:nvSpPr>
          <p:cNvPr id="18" name="Título 1">
            <a:extLst>
              <a:ext uri="{FF2B5EF4-FFF2-40B4-BE49-F238E27FC236}">
                <a16:creationId xmlns:a16="http://schemas.microsoft.com/office/drawing/2014/main" id="{EB974C56-AB32-B74B-9D5D-4B9024032A66}"/>
              </a:ext>
            </a:extLst>
          </p:cNvPr>
          <p:cNvSpPr txBox="1">
            <a:spLocks/>
          </p:cNvSpPr>
          <p:nvPr/>
        </p:nvSpPr>
        <p:spPr>
          <a:xfrm>
            <a:off x="235520" y="1455583"/>
            <a:ext cx="3241395" cy="22720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Nutmeg Light"/>
              <a:ea typeface="+mj-ea"/>
              <a:cs typeface="+mj-cs"/>
            </a:endParaRPr>
          </a:p>
        </p:txBody>
      </p:sp>
      <p:pic>
        <p:nvPicPr>
          <p:cNvPr id="2" name="Imagen 1"/>
          <p:cNvPicPr>
            <a:picLocks noChangeAspect="1"/>
          </p:cNvPicPr>
          <p:nvPr/>
        </p:nvPicPr>
        <p:blipFill rotWithShape="1">
          <a:blip r:embed="rId3"/>
          <a:srcRect l="36157" t="59375" r="48190" b="14110"/>
          <a:stretch/>
        </p:blipFill>
        <p:spPr>
          <a:xfrm>
            <a:off x="807936" y="3601330"/>
            <a:ext cx="2442275" cy="2952428"/>
          </a:xfrm>
          <a:prstGeom prst="rect">
            <a:avLst/>
          </a:prstGeom>
        </p:spPr>
      </p:pic>
    </p:spTree>
    <p:extLst>
      <p:ext uri="{BB962C8B-B14F-4D97-AF65-F5344CB8AC3E}">
        <p14:creationId xmlns:p14="http://schemas.microsoft.com/office/powerpoint/2010/main" val="2599858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50650"/>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09E760A-9E8D-5445-9AF4-0CD287DDA419}"/>
              </a:ext>
            </a:extLst>
          </p:cNvPr>
          <p:cNvSpPr txBox="1">
            <a:spLocks/>
          </p:cNvSpPr>
          <p:nvPr/>
        </p:nvSpPr>
        <p:spPr>
          <a:xfrm>
            <a:off x="277660" y="175057"/>
            <a:ext cx="1924936"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1600" b="1" i="0" u="none" strike="noStrike" kern="1200" cap="none" spc="0" normalizeH="0" baseline="0" noProof="0" dirty="0" smtClean="0">
                <a:ln>
                  <a:noFill/>
                </a:ln>
                <a:solidFill>
                  <a:prstClr val="white"/>
                </a:solidFill>
                <a:effectLst/>
                <a:uLnTx/>
                <a:uFillTx/>
                <a:latin typeface="Nutmeg" pitchFamily="2" charset="77"/>
                <a:ea typeface="+mj-ea"/>
                <a:cs typeface="+mj-cs"/>
              </a:rPr>
              <a:t>MATEMÁTICAS:</a:t>
            </a:r>
            <a:endParaRPr kumimoji="0" lang="es-MX" sz="1600" b="1" i="0" u="none" strike="noStrike" kern="1200" cap="none" spc="0" normalizeH="0" baseline="0" noProof="0" dirty="0">
              <a:ln>
                <a:noFill/>
              </a:ln>
              <a:solidFill>
                <a:prstClr val="white"/>
              </a:solidFill>
              <a:effectLst/>
              <a:uLnTx/>
              <a:uFillTx/>
              <a:latin typeface="Nutmeg" pitchFamily="2" charset="77"/>
              <a:ea typeface="+mj-ea"/>
              <a:cs typeface="+mj-cs"/>
            </a:endParaRPr>
          </a:p>
        </p:txBody>
      </p:sp>
      <p:sp>
        <p:nvSpPr>
          <p:cNvPr id="5" name="Título 1">
            <a:extLst>
              <a:ext uri="{FF2B5EF4-FFF2-40B4-BE49-F238E27FC236}">
                <a16:creationId xmlns:a16="http://schemas.microsoft.com/office/drawing/2014/main" id="{681D44D1-129F-1B41-A7E8-DBE4AFDCD53B}"/>
              </a:ext>
            </a:extLst>
          </p:cNvPr>
          <p:cNvSpPr txBox="1">
            <a:spLocks/>
          </p:cNvSpPr>
          <p:nvPr/>
        </p:nvSpPr>
        <p:spPr>
          <a:xfrm>
            <a:off x="432251" y="1639786"/>
            <a:ext cx="4517722" cy="12662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1600" b="0" i="0" u="none" strike="noStrike" kern="1200" cap="none" spc="0" normalizeH="0" baseline="0" noProof="0" dirty="0">
                <a:ln>
                  <a:noFill/>
                </a:ln>
                <a:solidFill>
                  <a:prstClr val="black">
                    <a:lumMod val="75000"/>
                    <a:lumOff val="25000"/>
                  </a:prstClr>
                </a:solidFill>
                <a:effectLst/>
                <a:uLnTx/>
                <a:uFillTx/>
                <a:latin typeface="Nutmeg Light" pitchFamily="2" charset="77"/>
                <a:ea typeface="+mj-ea"/>
                <a:cs typeface="+mj-cs"/>
              </a:rPr>
              <a:t>Text text text Text text text Text text text Text text text Text text text Text text text Text text text Text text text Text text text Text text text Text text text Text text text Text text text </a:t>
            </a:r>
          </a:p>
        </p:txBody>
      </p:sp>
      <p:sp>
        <p:nvSpPr>
          <p:cNvPr id="6" name="Título 1">
            <a:extLst>
              <a:ext uri="{FF2B5EF4-FFF2-40B4-BE49-F238E27FC236}">
                <a16:creationId xmlns:a16="http://schemas.microsoft.com/office/drawing/2014/main" id="{A8F25501-98BA-5343-8738-1BC8794F2E21}"/>
              </a:ext>
            </a:extLst>
          </p:cNvPr>
          <p:cNvSpPr txBox="1">
            <a:spLocks/>
          </p:cNvSpPr>
          <p:nvPr/>
        </p:nvSpPr>
        <p:spPr>
          <a:xfrm>
            <a:off x="3344449" y="3044884"/>
            <a:ext cx="3018774"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1600" b="0" i="0" u="none" strike="noStrike" kern="1200" cap="none" spc="0" normalizeH="0" baseline="0" noProof="0" dirty="0">
                <a:ln>
                  <a:noFill/>
                </a:ln>
                <a:solidFill>
                  <a:prstClr val="black">
                    <a:lumMod val="75000"/>
                    <a:lumOff val="25000"/>
                  </a:prstClr>
                </a:solidFill>
                <a:effectLst/>
                <a:uLnTx/>
                <a:uFillTx/>
                <a:latin typeface="Nutmeg Light" pitchFamily="2" charset="77"/>
                <a:ea typeface="+mj-ea"/>
                <a:cs typeface="+mj-cs"/>
              </a:rPr>
              <a:t>Text Text Text Text Text</a:t>
            </a:r>
          </a:p>
        </p:txBody>
      </p:sp>
      <p:sp>
        <p:nvSpPr>
          <p:cNvPr id="7" name="Título 1">
            <a:extLst>
              <a:ext uri="{FF2B5EF4-FFF2-40B4-BE49-F238E27FC236}">
                <a16:creationId xmlns:a16="http://schemas.microsoft.com/office/drawing/2014/main" id="{E7E97FEF-7391-A444-B792-209A09B8A588}"/>
              </a:ext>
            </a:extLst>
          </p:cNvPr>
          <p:cNvSpPr txBox="1">
            <a:spLocks/>
          </p:cNvSpPr>
          <p:nvPr/>
        </p:nvSpPr>
        <p:spPr>
          <a:xfrm>
            <a:off x="5699342" y="1145570"/>
            <a:ext cx="1924936"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1600" b="1" i="0" u="none" strike="noStrike" kern="1200" cap="none" spc="0" normalizeH="0" baseline="0" noProof="0" dirty="0">
                <a:ln>
                  <a:noFill/>
                </a:ln>
                <a:solidFill>
                  <a:srgbClr val="E50650"/>
                </a:solidFill>
                <a:effectLst/>
                <a:uLnTx/>
                <a:uFillTx/>
                <a:latin typeface="Nutmeg Black" pitchFamily="2" charset="77"/>
                <a:ea typeface="+mj-ea"/>
                <a:cs typeface="+mj-cs"/>
              </a:rPr>
              <a:t>TEXT TEXT</a:t>
            </a:r>
          </a:p>
        </p:txBody>
      </p:sp>
      <p:sp>
        <p:nvSpPr>
          <p:cNvPr id="8" name="Rectángulo 7">
            <a:extLst>
              <a:ext uri="{FF2B5EF4-FFF2-40B4-BE49-F238E27FC236}">
                <a16:creationId xmlns:a16="http://schemas.microsoft.com/office/drawing/2014/main" id="{55F984FB-32DC-AC4E-B3C5-7A99C612DB5B}"/>
              </a:ext>
            </a:extLst>
          </p:cNvPr>
          <p:cNvSpPr/>
          <p:nvPr/>
        </p:nvSpPr>
        <p:spPr>
          <a:xfrm>
            <a:off x="0" y="851770"/>
            <a:ext cx="9143999" cy="60187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Imagen 8">
            <a:extLst>
              <a:ext uri="{FF2B5EF4-FFF2-40B4-BE49-F238E27FC236}">
                <a16:creationId xmlns:a16="http://schemas.microsoft.com/office/drawing/2014/main" id="{D7EED832-13B3-2B49-82C2-029818E4A7DD}"/>
              </a:ext>
            </a:extLst>
          </p:cNvPr>
          <p:cNvPicPr>
            <a:picLocks noChangeAspect="1"/>
          </p:cNvPicPr>
          <p:nvPr/>
        </p:nvPicPr>
        <p:blipFill>
          <a:blip r:embed="rId2"/>
          <a:stretch>
            <a:fillRect/>
          </a:stretch>
        </p:blipFill>
        <p:spPr>
          <a:xfrm>
            <a:off x="7683934" y="119599"/>
            <a:ext cx="1182406" cy="591203"/>
          </a:xfrm>
          <a:prstGeom prst="rect">
            <a:avLst/>
          </a:prstGeom>
        </p:spPr>
      </p:pic>
      <p:sp>
        <p:nvSpPr>
          <p:cNvPr id="11" name="Título 1">
            <a:extLst>
              <a:ext uri="{FF2B5EF4-FFF2-40B4-BE49-F238E27FC236}">
                <a16:creationId xmlns:a16="http://schemas.microsoft.com/office/drawing/2014/main" id="{EB974C56-AB32-B74B-9D5D-4B9024032A66}"/>
              </a:ext>
            </a:extLst>
          </p:cNvPr>
          <p:cNvSpPr txBox="1">
            <a:spLocks/>
          </p:cNvSpPr>
          <p:nvPr/>
        </p:nvSpPr>
        <p:spPr>
          <a:xfrm>
            <a:off x="156387" y="1678061"/>
            <a:ext cx="3241395" cy="22720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Nutmeg Light"/>
              <a:ea typeface="+mj-ea"/>
              <a:cs typeface="+mj-cs"/>
            </a:endParaRPr>
          </a:p>
        </p:txBody>
      </p:sp>
      <p:sp>
        <p:nvSpPr>
          <p:cNvPr id="14" name="Título 1">
            <a:extLst>
              <a:ext uri="{FF2B5EF4-FFF2-40B4-BE49-F238E27FC236}">
                <a16:creationId xmlns:a16="http://schemas.microsoft.com/office/drawing/2014/main" id="{8F76C8D1-F762-7A41-AB9B-109698CBCFCD}"/>
              </a:ext>
            </a:extLst>
          </p:cNvPr>
          <p:cNvSpPr txBox="1">
            <a:spLocks/>
          </p:cNvSpPr>
          <p:nvPr/>
        </p:nvSpPr>
        <p:spPr>
          <a:xfrm>
            <a:off x="152400" y="1001348"/>
            <a:ext cx="1465610" cy="390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1600" b="1" i="0" u="none" strike="noStrike" kern="1200" cap="none" spc="0" normalizeH="0" baseline="0" noProof="0" dirty="0" smtClean="0">
                <a:ln>
                  <a:noFill/>
                </a:ln>
                <a:solidFill>
                  <a:srgbClr val="E50650"/>
                </a:solidFill>
                <a:effectLst/>
                <a:uLnTx/>
                <a:uFillTx/>
                <a:latin typeface="Nutmeg" pitchFamily="2" charset="77"/>
                <a:ea typeface="+mj-ea"/>
                <a:cs typeface="+mj-cs"/>
              </a:rPr>
              <a:t>Propósito</a:t>
            </a:r>
            <a:endParaRPr kumimoji="0" lang="es-MX" sz="1600" b="1" i="0" u="none" strike="noStrike" kern="1200" cap="none" spc="0" normalizeH="0" baseline="0" noProof="0" dirty="0">
              <a:ln>
                <a:noFill/>
              </a:ln>
              <a:solidFill>
                <a:srgbClr val="E50650"/>
              </a:solidFill>
              <a:effectLst/>
              <a:uLnTx/>
              <a:uFillTx/>
              <a:latin typeface="Nutmeg" pitchFamily="2" charset="77"/>
              <a:ea typeface="+mj-ea"/>
              <a:cs typeface="+mj-cs"/>
            </a:endParaRPr>
          </a:p>
        </p:txBody>
      </p:sp>
      <p:sp>
        <p:nvSpPr>
          <p:cNvPr id="15" name="Título 1">
            <a:extLst>
              <a:ext uri="{FF2B5EF4-FFF2-40B4-BE49-F238E27FC236}">
                <a16:creationId xmlns:a16="http://schemas.microsoft.com/office/drawing/2014/main" id="{EB974C56-AB32-B74B-9D5D-4B9024032A66}"/>
              </a:ext>
            </a:extLst>
          </p:cNvPr>
          <p:cNvSpPr txBox="1">
            <a:spLocks/>
          </p:cNvSpPr>
          <p:nvPr/>
        </p:nvSpPr>
        <p:spPr>
          <a:xfrm>
            <a:off x="235520" y="535206"/>
            <a:ext cx="3358993" cy="15136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lang="es-MX" sz="1600" dirty="0" smtClean="0">
                <a:solidFill>
                  <a:prstClr val="black"/>
                </a:solidFill>
                <a:latin typeface="Nutmeg Light"/>
              </a:rPr>
              <a:t>Reconocer de algunas figuras geométricas a partir de su descripción.</a:t>
            </a:r>
            <a:endParaRPr kumimoji="0" lang="es-MX" sz="1600" b="0" i="0" u="none" strike="noStrike" kern="1200" cap="none" spc="0" normalizeH="0" baseline="0" noProof="0" dirty="0">
              <a:ln>
                <a:noFill/>
              </a:ln>
              <a:solidFill>
                <a:prstClr val="black"/>
              </a:solidFill>
              <a:effectLst/>
              <a:uLnTx/>
              <a:uFillTx/>
              <a:latin typeface="Nutmeg Light"/>
              <a:ea typeface="+mj-ea"/>
              <a:cs typeface="+mj-cs"/>
            </a:endParaRPr>
          </a:p>
        </p:txBody>
      </p:sp>
      <p:sp>
        <p:nvSpPr>
          <p:cNvPr id="16" name="Título 1">
            <a:extLst>
              <a:ext uri="{FF2B5EF4-FFF2-40B4-BE49-F238E27FC236}">
                <a16:creationId xmlns:a16="http://schemas.microsoft.com/office/drawing/2014/main" id="{8F76C8D1-F762-7A41-AB9B-109698CBCFCD}"/>
              </a:ext>
            </a:extLst>
          </p:cNvPr>
          <p:cNvSpPr txBox="1">
            <a:spLocks/>
          </p:cNvSpPr>
          <p:nvPr/>
        </p:nvSpPr>
        <p:spPr>
          <a:xfrm>
            <a:off x="3801633" y="175057"/>
            <a:ext cx="2104406" cy="6767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1600" b="0" i="0" u="none" strike="noStrike" kern="1200" cap="none" spc="0" normalizeH="0" baseline="0" noProof="0" dirty="0" smtClean="0">
                <a:ln>
                  <a:noFill/>
                </a:ln>
                <a:solidFill>
                  <a:prstClr val="white"/>
                </a:solidFill>
                <a:effectLst/>
                <a:uLnTx/>
                <a:uFillTx/>
                <a:latin typeface="Nutmeg Light"/>
                <a:ea typeface="+mj-ea"/>
                <a:cs typeface="+mj-cs"/>
              </a:rPr>
              <a:t>Adivinando figuras</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MX" sz="1600" b="0" i="0" u="none" strike="noStrike" kern="1200" cap="none" spc="0" normalizeH="0" baseline="0" noProof="0" dirty="0">
              <a:ln>
                <a:noFill/>
              </a:ln>
              <a:solidFill>
                <a:prstClr val="white"/>
              </a:solidFill>
              <a:effectLst/>
              <a:uLnTx/>
              <a:uFillTx/>
              <a:latin typeface="Nutmeg Light"/>
              <a:ea typeface="+mj-ea"/>
              <a:cs typeface="+mj-cs"/>
            </a:endParaRPr>
          </a:p>
        </p:txBody>
      </p:sp>
      <p:sp>
        <p:nvSpPr>
          <p:cNvPr id="17" name="Título 1">
            <a:extLst>
              <a:ext uri="{FF2B5EF4-FFF2-40B4-BE49-F238E27FC236}">
                <a16:creationId xmlns:a16="http://schemas.microsoft.com/office/drawing/2014/main" id="{EB974C56-AB32-B74B-9D5D-4B9024032A66}"/>
              </a:ext>
            </a:extLst>
          </p:cNvPr>
          <p:cNvSpPr txBox="1">
            <a:spLocks/>
          </p:cNvSpPr>
          <p:nvPr/>
        </p:nvSpPr>
        <p:spPr>
          <a:xfrm>
            <a:off x="3961909" y="1196838"/>
            <a:ext cx="4971590" cy="58904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15000"/>
              </a:lnSpc>
              <a:spcBef>
                <a:spcPct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Nutmeg Ligh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ct val="0"/>
              </a:spcBef>
              <a:spcAft>
                <a:spcPts val="0"/>
              </a:spcAft>
              <a:buClrTx/>
              <a:buSzTx/>
              <a:buFontTx/>
              <a:buNone/>
              <a:tabLst/>
              <a:defRPr/>
            </a:pPr>
            <a:r>
              <a:rPr kumimoji="0" lang="es-MX" sz="1600" b="0" i="0" u="none" strike="noStrike" kern="1200" cap="none" spc="0" normalizeH="0" baseline="0" noProof="0" dirty="0" smtClean="0">
                <a:ln>
                  <a:noFill/>
                </a:ln>
                <a:solidFill>
                  <a:prstClr val="black"/>
                </a:solidFill>
                <a:effectLst/>
                <a:uLnTx/>
                <a:uFillTx/>
                <a:latin typeface="Nutmeg Light"/>
                <a:ea typeface="Calibri" panose="020F0502020204030204" pitchFamily="34" charset="0"/>
                <a:cs typeface="Times New Roman" panose="02020603050405020304" pitchFamily="18" charset="0"/>
              </a:rPr>
              <a:t>¿</a:t>
            </a:r>
            <a:r>
              <a:rPr kumimoji="0" lang="es-MX" sz="1600" b="0" i="0" u="none" strike="noStrike" kern="1200" cap="none" spc="0" normalizeH="0" baseline="0" noProof="0" dirty="0">
                <a:ln>
                  <a:noFill/>
                </a:ln>
                <a:solidFill>
                  <a:prstClr val="black"/>
                </a:solidFill>
                <a:effectLst/>
                <a:uLnTx/>
                <a:uFillTx/>
                <a:latin typeface="Nutmeg Light"/>
                <a:ea typeface="Calibri" panose="020F0502020204030204" pitchFamily="34" charset="0"/>
                <a:cs typeface="Times New Roman" panose="02020603050405020304" pitchFamily="18" charset="0"/>
              </a:rPr>
              <a:t>Cómo lo </a:t>
            </a:r>
            <a:r>
              <a:rPr kumimoji="0" lang="es-MX" sz="1600" b="0" i="0" u="none" strike="noStrike" kern="1200" cap="none" spc="0" normalizeH="0" baseline="0" noProof="0" dirty="0" smtClean="0">
                <a:ln>
                  <a:noFill/>
                </a:ln>
                <a:solidFill>
                  <a:prstClr val="black"/>
                </a:solidFill>
                <a:effectLst/>
                <a:uLnTx/>
                <a:uFillTx/>
                <a:latin typeface="Nutmeg Light"/>
                <a:ea typeface="Calibri" panose="020F0502020204030204" pitchFamily="34" charset="0"/>
                <a:cs typeface="Times New Roman" panose="02020603050405020304" pitchFamily="18" charset="0"/>
              </a:rPr>
              <a:t>jugaremos</a:t>
            </a:r>
            <a:r>
              <a:rPr lang="es-MX" sz="1600" dirty="0" smtClean="0">
                <a:solidFill>
                  <a:prstClr val="black"/>
                </a:solidFill>
                <a:latin typeface="Nutmeg Light"/>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15000"/>
              </a:lnSpc>
              <a:spcBef>
                <a:spcPct val="0"/>
              </a:spcBef>
              <a:spcAft>
                <a:spcPts val="0"/>
              </a:spcAft>
              <a:buClrTx/>
              <a:buSzTx/>
              <a:buFontTx/>
              <a:buNone/>
              <a:tabLst/>
              <a:defRPr/>
            </a:pPr>
            <a:endParaRPr kumimoji="0" lang="es-MX" sz="1600" b="0" i="0" u="none" strike="noStrike" kern="1200" cap="none" spc="0" normalizeH="0" baseline="0" noProof="0" dirty="0" smtClean="0">
              <a:ln>
                <a:noFill/>
              </a:ln>
              <a:solidFill>
                <a:prstClr val="black"/>
              </a:solidFill>
              <a:effectLst/>
              <a:uLnTx/>
              <a:uFillTx/>
              <a:latin typeface="Nutmeg Ligh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ct val="0"/>
              </a:spcBef>
              <a:spcAft>
                <a:spcPts val="0"/>
              </a:spcAft>
              <a:buClrTx/>
              <a:buSzTx/>
              <a:buFontTx/>
              <a:buNone/>
              <a:tabLst/>
              <a:defRPr/>
            </a:pPr>
            <a:r>
              <a:rPr kumimoji="0" lang="es-MX" sz="1600" b="0" i="0" u="none" strike="noStrike" kern="1200" cap="none" spc="0" normalizeH="0" baseline="0" noProof="0" dirty="0" smtClean="0">
                <a:ln>
                  <a:noFill/>
                </a:ln>
                <a:solidFill>
                  <a:prstClr val="black"/>
                </a:solidFill>
                <a:effectLst/>
                <a:uLnTx/>
                <a:uFillTx/>
                <a:latin typeface="Nutmeg Light"/>
                <a:ea typeface="Calibri" panose="020F0502020204030204" pitchFamily="34" charset="0"/>
                <a:cs typeface="Times New Roman" panose="02020603050405020304" pitchFamily="18" charset="0"/>
              </a:rPr>
              <a:t>1.- Pongan las figuras sobre una mesa en el centro.</a:t>
            </a:r>
          </a:p>
          <a:p>
            <a:pPr marL="0" marR="0" lvl="0" indent="0" algn="just" defTabSz="914400" rtl="0" eaLnBrk="1" fontAlgn="auto" latinLnBrk="0" hangingPunct="1">
              <a:lnSpc>
                <a:spcPct val="115000"/>
              </a:lnSpc>
              <a:spcBef>
                <a:spcPct val="0"/>
              </a:spcBef>
              <a:spcAft>
                <a:spcPts val="0"/>
              </a:spcAft>
              <a:buClrTx/>
              <a:buSzTx/>
              <a:buFontTx/>
              <a:buNone/>
              <a:tabLst/>
              <a:defRPr/>
            </a:pPr>
            <a:r>
              <a:rPr lang="es-MX" sz="1600" dirty="0" smtClean="0">
                <a:solidFill>
                  <a:prstClr val="black"/>
                </a:solidFill>
                <a:latin typeface="Nutmeg Light"/>
                <a:ea typeface="Calibri" panose="020F0502020204030204" pitchFamily="34" charset="0"/>
                <a:cs typeface="Times New Roman" panose="02020603050405020304" pitchFamily="18" charset="0"/>
              </a:rPr>
              <a:t>2.- Uno de los integrantes de la familia inicia el juego diciendo características de la figura que eligió por ejemplo: la figura que elegí rueda, tiene la forma de una ventana, tiene cuatro lados dos son iguales, etc.</a:t>
            </a:r>
          </a:p>
          <a:p>
            <a:pPr marL="0" marR="0" lvl="0" indent="0" algn="just" defTabSz="914400" rtl="0" eaLnBrk="1" fontAlgn="auto" latinLnBrk="0" hangingPunct="1">
              <a:lnSpc>
                <a:spcPct val="115000"/>
              </a:lnSpc>
              <a:spcBef>
                <a:spcPct val="0"/>
              </a:spcBef>
              <a:spcAft>
                <a:spcPts val="0"/>
              </a:spcAft>
              <a:buClrTx/>
              <a:buSzTx/>
              <a:buFontTx/>
              <a:buNone/>
              <a:tabLst/>
              <a:defRPr/>
            </a:pPr>
            <a:r>
              <a:rPr kumimoji="0" lang="es-MX" sz="1600" b="0" i="0" u="none" strike="noStrike" kern="1200" cap="none" spc="0" normalizeH="0" baseline="0" noProof="0" dirty="0" smtClean="0">
                <a:ln>
                  <a:noFill/>
                </a:ln>
                <a:solidFill>
                  <a:prstClr val="black"/>
                </a:solidFill>
                <a:effectLst/>
                <a:uLnTx/>
                <a:uFillTx/>
                <a:latin typeface="Nutmeg Light"/>
                <a:ea typeface="Calibri" panose="020F0502020204030204" pitchFamily="34" charset="0"/>
                <a:cs typeface="Times New Roman" panose="02020603050405020304" pitchFamily="18" charset="0"/>
              </a:rPr>
              <a:t>3.-</a:t>
            </a:r>
            <a:r>
              <a:rPr kumimoji="0" lang="es-MX" sz="1600" b="0" i="0" u="none" strike="noStrike" kern="1200" cap="none" spc="0" normalizeH="0" noProof="0" dirty="0" smtClean="0">
                <a:ln>
                  <a:noFill/>
                </a:ln>
                <a:solidFill>
                  <a:prstClr val="black"/>
                </a:solidFill>
                <a:effectLst/>
                <a:uLnTx/>
                <a:uFillTx/>
                <a:latin typeface="Nutmeg Light"/>
                <a:ea typeface="Calibri" panose="020F0502020204030204" pitchFamily="34" charset="0"/>
                <a:cs typeface="Times New Roman" panose="02020603050405020304" pitchFamily="18" charset="0"/>
              </a:rPr>
              <a:t> Quien adivine </a:t>
            </a:r>
            <a:r>
              <a:rPr lang="es-MX" sz="1600" dirty="0" smtClean="0">
                <a:solidFill>
                  <a:prstClr val="black"/>
                </a:solidFill>
                <a:latin typeface="Nutmeg Light"/>
                <a:ea typeface="Calibri" panose="020F0502020204030204" pitchFamily="34" charset="0"/>
                <a:cs typeface="Times New Roman" panose="02020603050405020304" pitchFamily="18" charset="0"/>
              </a:rPr>
              <a:t>más pronto la figura que se describe se queda con esa ficha.</a:t>
            </a:r>
          </a:p>
          <a:p>
            <a:pPr marL="0" marR="0" lvl="0" indent="0" algn="just" defTabSz="914400" rtl="0" eaLnBrk="1" fontAlgn="auto" latinLnBrk="0" hangingPunct="1">
              <a:lnSpc>
                <a:spcPct val="115000"/>
              </a:lnSpc>
              <a:spcBef>
                <a:spcPct val="0"/>
              </a:spcBef>
              <a:spcAft>
                <a:spcPts val="0"/>
              </a:spcAft>
              <a:buClrTx/>
              <a:buSzTx/>
              <a:buFontTx/>
              <a:buNone/>
              <a:tabLst/>
              <a:defRPr/>
            </a:pPr>
            <a:r>
              <a:rPr kumimoji="0" lang="es-MX" sz="1600" b="0" i="0" u="none" strike="noStrike" kern="1200" cap="none" spc="0" normalizeH="0" noProof="0" dirty="0" smtClean="0">
                <a:ln>
                  <a:noFill/>
                </a:ln>
                <a:solidFill>
                  <a:prstClr val="black"/>
                </a:solidFill>
                <a:effectLst/>
                <a:uLnTx/>
                <a:uFillTx/>
                <a:latin typeface="Nutmeg Light"/>
                <a:ea typeface="Calibri" panose="020F0502020204030204" pitchFamily="34" charset="0"/>
                <a:cs typeface="Times New Roman" panose="02020603050405020304" pitchFamily="18" charset="0"/>
              </a:rPr>
              <a:t>4.- Continúan jugando hasta que se terminen las figuras.</a:t>
            </a:r>
          </a:p>
          <a:p>
            <a:pPr marL="0" marR="0" lvl="0" indent="0" algn="just" defTabSz="914400" rtl="0" eaLnBrk="1" fontAlgn="auto" latinLnBrk="0" hangingPunct="1">
              <a:lnSpc>
                <a:spcPct val="115000"/>
              </a:lnSpc>
              <a:spcBef>
                <a:spcPct val="0"/>
              </a:spcBef>
              <a:spcAft>
                <a:spcPts val="0"/>
              </a:spcAft>
              <a:buClrTx/>
              <a:buSzTx/>
              <a:buFontTx/>
              <a:buNone/>
              <a:tabLst/>
              <a:defRPr/>
            </a:pPr>
            <a:r>
              <a:rPr lang="es-MX" sz="1600" dirty="0">
                <a:solidFill>
                  <a:prstClr val="black"/>
                </a:solidFill>
                <a:latin typeface="Nutmeg Light"/>
                <a:ea typeface="Calibri" panose="020F0502020204030204" pitchFamily="34" charset="0"/>
                <a:cs typeface="Times New Roman" panose="02020603050405020304" pitchFamily="18" charset="0"/>
              </a:rPr>
              <a:t>5</a:t>
            </a:r>
            <a:r>
              <a:rPr lang="es-MX" sz="1600" baseline="0" dirty="0" smtClean="0">
                <a:solidFill>
                  <a:prstClr val="black"/>
                </a:solidFill>
                <a:latin typeface="Nutmeg Light"/>
                <a:ea typeface="Calibri" panose="020F0502020204030204" pitchFamily="34" charset="0"/>
                <a:cs typeface="Times New Roman" panose="02020603050405020304" pitchFamily="18" charset="0"/>
              </a:rPr>
              <a:t>.-</a:t>
            </a:r>
            <a:r>
              <a:rPr lang="es-MX" sz="1600" dirty="0" smtClean="0">
                <a:solidFill>
                  <a:prstClr val="black"/>
                </a:solidFill>
                <a:latin typeface="Nutmeg Light"/>
                <a:ea typeface="Calibri" panose="020F0502020204030204" pitchFamily="34" charset="0"/>
                <a:cs typeface="Times New Roman" panose="02020603050405020304" pitchFamily="18" charset="0"/>
              </a:rPr>
              <a:t> Gana el juego quien al final tenga más figuras.</a:t>
            </a:r>
          </a:p>
          <a:p>
            <a:pPr marL="0" marR="0" lvl="0" indent="0" algn="just" defTabSz="914400" rtl="0" eaLnBrk="1" fontAlgn="auto" latinLnBrk="0" hangingPunct="1">
              <a:lnSpc>
                <a:spcPct val="115000"/>
              </a:lnSpc>
              <a:spcBef>
                <a:spcPct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Nutmeg Ligh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ct val="0"/>
              </a:spcBef>
              <a:spcAft>
                <a:spcPts val="0"/>
              </a:spcAft>
              <a:buClrTx/>
              <a:buSzTx/>
              <a:buFontTx/>
              <a:buNone/>
              <a:tabLst/>
              <a:defRPr/>
            </a:pPr>
            <a:r>
              <a:rPr lang="es-MX" sz="1600" dirty="0" smtClean="0">
                <a:solidFill>
                  <a:prstClr val="black"/>
                </a:solidFill>
                <a:latin typeface="Nutmeg Light"/>
                <a:ea typeface="Calibri" panose="020F0502020204030204" pitchFamily="34" charset="0"/>
                <a:cs typeface="Times New Roman" panose="02020603050405020304" pitchFamily="18" charset="0"/>
              </a:rPr>
              <a:t>Nota. Puedes agregar más figuras al jugo para hacerlo más interesante.</a:t>
            </a:r>
          </a:p>
          <a:p>
            <a:pPr marL="0" marR="0" lvl="0" indent="0" algn="just" defTabSz="914400" rtl="0" eaLnBrk="1" fontAlgn="auto" latinLnBrk="0" hangingPunct="1">
              <a:lnSpc>
                <a:spcPct val="115000"/>
              </a:lnSpc>
              <a:spcBef>
                <a:spcPct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Nutmeg Ligh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ct val="0"/>
              </a:spcBef>
              <a:spcAft>
                <a:spcPts val="0"/>
              </a:spcAft>
              <a:buClrTx/>
              <a:buSzTx/>
              <a:buFontTx/>
              <a:buNone/>
              <a:tabLst/>
              <a:defRPr/>
            </a:pPr>
            <a:endParaRPr lang="es-MX" sz="1600" dirty="0" smtClean="0">
              <a:solidFill>
                <a:prstClr val="black"/>
              </a:solidFill>
              <a:latin typeface="Nutmeg Ligh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ct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Nutmeg Ligh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ct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Nutmeg Ligh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ct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Nutmeg Light"/>
              <a:ea typeface="Calibri" panose="020F0502020204030204" pitchFamily="34" charset="0"/>
              <a:cs typeface="Times New Roman" panose="02020603050405020304" pitchFamily="18" charset="0"/>
            </a:endParaRPr>
          </a:p>
        </p:txBody>
      </p:sp>
      <p:sp>
        <p:nvSpPr>
          <p:cNvPr id="18" name="Título 1">
            <a:extLst>
              <a:ext uri="{FF2B5EF4-FFF2-40B4-BE49-F238E27FC236}">
                <a16:creationId xmlns:a16="http://schemas.microsoft.com/office/drawing/2014/main" id="{EB974C56-AB32-B74B-9D5D-4B9024032A66}"/>
              </a:ext>
            </a:extLst>
          </p:cNvPr>
          <p:cNvSpPr txBox="1">
            <a:spLocks/>
          </p:cNvSpPr>
          <p:nvPr/>
        </p:nvSpPr>
        <p:spPr>
          <a:xfrm>
            <a:off x="235520" y="1455583"/>
            <a:ext cx="3241395" cy="22720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lang="es-MX" sz="1600" noProof="0" dirty="0" smtClean="0">
                <a:solidFill>
                  <a:prstClr val="black"/>
                </a:solidFill>
                <a:latin typeface="Nutmeg Light"/>
              </a:rPr>
              <a:t>La familia se reúne en el comedor o la sala con un juego de figuras como las que se muestra en la imagen</a:t>
            </a:r>
            <a:endParaRPr kumimoji="0" lang="es-MX" sz="1600" b="0" i="0" u="none" strike="noStrike" kern="1200" cap="none" spc="0" normalizeH="0" baseline="0" noProof="0" dirty="0">
              <a:ln>
                <a:noFill/>
              </a:ln>
              <a:solidFill>
                <a:prstClr val="black"/>
              </a:solidFill>
              <a:effectLst/>
              <a:uLnTx/>
              <a:uFillTx/>
              <a:latin typeface="Nutmeg Light"/>
              <a:ea typeface="+mj-ea"/>
              <a:cs typeface="+mj-cs"/>
            </a:endParaRPr>
          </a:p>
        </p:txBody>
      </p:sp>
      <p:pic>
        <p:nvPicPr>
          <p:cNvPr id="2" name="Imagen 1"/>
          <p:cNvPicPr>
            <a:picLocks noChangeAspect="1"/>
          </p:cNvPicPr>
          <p:nvPr/>
        </p:nvPicPr>
        <p:blipFill rotWithShape="1">
          <a:blip r:embed="rId3"/>
          <a:srcRect l="14968" t="22633" r="62565" b="58049"/>
          <a:stretch/>
        </p:blipFill>
        <p:spPr>
          <a:xfrm>
            <a:off x="315429" y="4424548"/>
            <a:ext cx="2923309" cy="1413164"/>
          </a:xfrm>
          <a:prstGeom prst="rect">
            <a:avLst/>
          </a:prstGeom>
        </p:spPr>
      </p:pic>
    </p:spTree>
    <p:extLst>
      <p:ext uri="{BB962C8B-B14F-4D97-AF65-F5344CB8AC3E}">
        <p14:creationId xmlns:p14="http://schemas.microsoft.com/office/powerpoint/2010/main" val="1132676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459</TotalTime>
  <Words>1084</Words>
  <Application>Microsoft Office PowerPoint</Application>
  <PresentationFormat>Presentación en pantalla (4:3)</PresentationFormat>
  <Paragraphs>105</Paragraphs>
  <Slides>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vt:i4>
      </vt:variant>
    </vt:vector>
  </HeadingPairs>
  <TitlesOfParts>
    <vt:vector size="15" baseType="lpstr">
      <vt:lpstr>Arial</vt:lpstr>
      <vt:lpstr>Calibri</vt:lpstr>
      <vt:lpstr>Calibri Light</vt:lpstr>
      <vt:lpstr>Nutmeg</vt:lpstr>
      <vt:lpstr>Nutmeg Black</vt:lpstr>
      <vt:lpstr>Nutmeg Light</vt:lpstr>
      <vt:lpstr>Times New Roman</vt:lpstr>
      <vt:lpstr>Trebuchet</vt:lpstr>
      <vt:lpstr>Tema de Office</vt:lpstr>
      <vt:lpstr>Primaria</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Prescolar</dc:title>
  <dc:creator>Microsoft Office User</dc:creator>
  <cp:lastModifiedBy>Saul Alejandro SAPA. Pinto Aceves</cp:lastModifiedBy>
  <cp:revision>44</cp:revision>
  <dcterms:created xsi:type="dcterms:W3CDTF">2020-03-16T19:27:30Z</dcterms:created>
  <dcterms:modified xsi:type="dcterms:W3CDTF">2020-03-18T20:33:40Z</dcterms:modified>
</cp:coreProperties>
</file>