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0" r:id="rId3"/>
    <p:sldId id="262"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6"/>
  </p:normalViewPr>
  <p:slideViewPr>
    <p:cSldViewPr snapToGrid="0" snapToObjects="1">
      <p:cViewPr>
        <p:scale>
          <a:sx n="76" d="100"/>
          <a:sy n="76" d="100"/>
        </p:scale>
        <p:origin x="-1206"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8396D087-3F0A-C245-95EE-695DB3D1991E}" type="datetimeFigureOut">
              <a:rPr lang="es-MX" smtClean="0"/>
              <a:t>18/03/2020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CE0B5C6-E243-7240-9B3D-BC55A37CF4B6}" type="slidenum">
              <a:rPr lang="es-MX" smtClean="0"/>
              <a:t>‹Nº›</a:t>
            </a:fld>
            <a:endParaRPr lang="es-MX"/>
          </a:p>
        </p:txBody>
      </p:sp>
    </p:spTree>
    <p:extLst>
      <p:ext uri="{BB962C8B-B14F-4D97-AF65-F5344CB8AC3E}">
        <p14:creationId xmlns:p14="http://schemas.microsoft.com/office/powerpoint/2010/main" val="386789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8396D087-3F0A-C245-95EE-695DB3D1991E}" type="datetimeFigureOut">
              <a:rPr lang="es-MX" smtClean="0"/>
              <a:t>18/03/2020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CE0B5C6-E243-7240-9B3D-BC55A37CF4B6}" type="slidenum">
              <a:rPr lang="es-MX" smtClean="0"/>
              <a:t>‹Nº›</a:t>
            </a:fld>
            <a:endParaRPr lang="es-MX"/>
          </a:p>
        </p:txBody>
      </p:sp>
    </p:spTree>
    <p:extLst>
      <p:ext uri="{BB962C8B-B14F-4D97-AF65-F5344CB8AC3E}">
        <p14:creationId xmlns:p14="http://schemas.microsoft.com/office/powerpoint/2010/main" val="4081125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8396D087-3F0A-C245-95EE-695DB3D1991E}" type="datetimeFigureOut">
              <a:rPr lang="es-MX" smtClean="0"/>
              <a:t>18/03/2020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CE0B5C6-E243-7240-9B3D-BC55A37CF4B6}" type="slidenum">
              <a:rPr lang="es-MX" smtClean="0"/>
              <a:t>‹Nº›</a:t>
            </a:fld>
            <a:endParaRPr lang="es-MX"/>
          </a:p>
        </p:txBody>
      </p:sp>
    </p:spTree>
    <p:extLst>
      <p:ext uri="{BB962C8B-B14F-4D97-AF65-F5344CB8AC3E}">
        <p14:creationId xmlns:p14="http://schemas.microsoft.com/office/powerpoint/2010/main" val="3375985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8396D087-3F0A-C245-95EE-695DB3D1991E}" type="datetimeFigureOut">
              <a:rPr lang="es-MX" smtClean="0"/>
              <a:t>18/03/2020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CE0B5C6-E243-7240-9B3D-BC55A37CF4B6}" type="slidenum">
              <a:rPr lang="es-MX" smtClean="0"/>
              <a:t>‹Nº›</a:t>
            </a:fld>
            <a:endParaRPr lang="es-MX"/>
          </a:p>
        </p:txBody>
      </p:sp>
    </p:spTree>
    <p:extLst>
      <p:ext uri="{BB962C8B-B14F-4D97-AF65-F5344CB8AC3E}">
        <p14:creationId xmlns:p14="http://schemas.microsoft.com/office/powerpoint/2010/main" val="3451104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8396D087-3F0A-C245-95EE-695DB3D1991E}" type="datetimeFigureOut">
              <a:rPr lang="es-MX" smtClean="0"/>
              <a:t>18/03/2020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CE0B5C6-E243-7240-9B3D-BC55A37CF4B6}" type="slidenum">
              <a:rPr lang="es-MX" smtClean="0"/>
              <a:t>‹Nº›</a:t>
            </a:fld>
            <a:endParaRPr lang="es-MX"/>
          </a:p>
        </p:txBody>
      </p:sp>
    </p:spTree>
    <p:extLst>
      <p:ext uri="{BB962C8B-B14F-4D97-AF65-F5344CB8AC3E}">
        <p14:creationId xmlns:p14="http://schemas.microsoft.com/office/powerpoint/2010/main" val="143173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8396D087-3F0A-C245-95EE-695DB3D1991E}" type="datetimeFigureOut">
              <a:rPr lang="es-MX" smtClean="0"/>
              <a:t>18/03/2020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CE0B5C6-E243-7240-9B3D-BC55A37CF4B6}" type="slidenum">
              <a:rPr lang="es-MX" smtClean="0"/>
              <a:t>‹Nº›</a:t>
            </a:fld>
            <a:endParaRPr lang="es-MX"/>
          </a:p>
        </p:txBody>
      </p:sp>
    </p:spTree>
    <p:extLst>
      <p:ext uri="{BB962C8B-B14F-4D97-AF65-F5344CB8AC3E}">
        <p14:creationId xmlns:p14="http://schemas.microsoft.com/office/powerpoint/2010/main" val="315896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8396D087-3F0A-C245-95EE-695DB3D1991E}" type="datetimeFigureOut">
              <a:rPr lang="es-MX" smtClean="0"/>
              <a:t>18/03/2020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CE0B5C6-E243-7240-9B3D-BC55A37CF4B6}" type="slidenum">
              <a:rPr lang="es-MX" smtClean="0"/>
              <a:t>‹Nº›</a:t>
            </a:fld>
            <a:endParaRPr lang="es-MX"/>
          </a:p>
        </p:txBody>
      </p:sp>
    </p:spTree>
    <p:extLst>
      <p:ext uri="{BB962C8B-B14F-4D97-AF65-F5344CB8AC3E}">
        <p14:creationId xmlns:p14="http://schemas.microsoft.com/office/powerpoint/2010/main" val="315384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8396D087-3F0A-C245-95EE-695DB3D1991E}" type="datetimeFigureOut">
              <a:rPr lang="es-MX" smtClean="0"/>
              <a:t>18/03/2020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CE0B5C6-E243-7240-9B3D-BC55A37CF4B6}" type="slidenum">
              <a:rPr lang="es-MX" smtClean="0"/>
              <a:t>‹Nº›</a:t>
            </a:fld>
            <a:endParaRPr lang="es-MX"/>
          </a:p>
        </p:txBody>
      </p:sp>
    </p:spTree>
    <p:extLst>
      <p:ext uri="{BB962C8B-B14F-4D97-AF65-F5344CB8AC3E}">
        <p14:creationId xmlns:p14="http://schemas.microsoft.com/office/powerpoint/2010/main" val="425947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96D087-3F0A-C245-95EE-695DB3D1991E}" type="datetimeFigureOut">
              <a:rPr lang="es-MX" smtClean="0"/>
              <a:t>18/03/2020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ECE0B5C6-E243-7240-9B3D-BC55A37CF4B6}" type="slidenum">
              <a:rPr lang="es-MX" smtClean="0"/>
              <a:t>‹Nº›</a:t>
            </a:fld>
            <a:endParaRPr lang="es-MX"/>
          </a:p>
        </p:txBody>
      </p:sp>
    </p:spTree>
    <p:extLst>
      <p:ext uri="{BB962C8B-B14F-4D97-AF65-F5344CB8AC3E}">
        <p14:creationId xmlns:p14="http://schemas.microsoft.com/office/powerpoint/2010/main" val="411394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8396D087-3F0A-C245-95EE-695DB3D1991E}" type="datetimeFigureOut">
              <a:rPr lang="es-MX" smtClean="0"/>
              <a:t>18/03/2020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CE0B5C6-E243-7240-9B3D-BC55A37CF4B6}" type="slidenum">
              <a:rPr lang="es-MX" smtClean="0"/>
              <a:t>‹Nº›</a:t>
            </a:fld>
            <a:endParaRPr lang="es-MX"/>
          </a:p>
        </p:txBody>
      </p:sp>
    </p:spTree>
    <p:extLst>
      <p:ext uri="{BB962C8B-B14F-4D97-AF65-F5344CB8AC3E}">
        <p14:creationId xmlns:p14="http://schemas.microsoft.com/office/powerpoint/2010/main" val="192891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8396D087-3F0A-C245-95EE-695DB3D1991E}" type="datetimeFigureOut">
              <a:rPr lang="es-MX" smtClean="0"/>
              <a:t>18/03/2020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CE0B5C6-E243-7240-9B3D-BC55A37CF4B6}" type="slidenum">
              <a:rPr lang="es-MX" smtClean="0"/>
              <a:t>‹Nº›</a:t>
            </a:fld>
            <a:endParaRPr lang="es-MX"/>
          </a:p>
        </p:txBody>
      </p:sp>
    </p:spTree>
    <p:extLst>
      <p:ext uri="{BB962C8B-B14F-4D97-AF65-F5344CB8AC3E}">
        <p14:creationId xmlns:p14="http://schemas.microsoft.com/office/powerpoint/2010/main" val="463022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6D087-3F0A-C245-95EE-695DB3D1991E}" type="datetimeFigureOut">
              <a:rPr lang="es-MX" smtClean="0"/>
              <a:t>18/03/2020</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0B5C6-E243-7240-9B3D-BC55A37CF4B6}" type="slidenum">
              <a:rPr lang="es-MX" smtClean="0"/>
              <a:t>‹Nº›</a:t>
            </a:fld>
            <a:endParaRPr lang="es-MX"/>
          </a:p>
        </p:txBody>
      </p:sp>
    </p:spTree>
    <p:extLst>
      <p:ext uri="{BB962C8B-B14F-4D97-AF65-F5344CB8AC3E}">
        <p14:creationId xmlns:p14="http://schemas.microsoft.com/office/powerpoint/2010/main" val="3510408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63F97FD-BF85-6442-A4B6-97C0AF8FF832}"/>
              </a:ext>
            </a:extLst>
          </p:cNvPr>
          <p:cNvSpPr>
            <a:spLocks noGrp="1"/>
          </p:cNvSpPr>
          <p:nvPr>
            <p:ph type="ctrTitle"/>
          </p:nvPr>
        </p:nvSpPr>
        <p:spPr>
          <a:xfrm>
            <a:off x="7080806" y="275573"/>
            <a:ext cx="2125353" cy="390981"/>
          </a:xfrm>
        </p:spPr>
        <p:txBody>
          <a:bodyPr>
            <a:normAutofit/>
          </a:bodyPr>
          <a:lstStyle/>
          <a:p>
            <a:r>
              <a:rPr lang="es-MX" sz="2000" b="1" dirty="0" smtClean="0">
                <a:solidFill>
                  <a:schemeClr val="bg1"/>
                </a:solidFill>
                <a:latin typeface="Nutmeg Light" pitchFamily="2" charset="77"/>
              </a:rPr>
              <a:t>Primaria</a:t>
            </a:r>
            <a:endParaRPr lang="es-MX" sz="2000" b="1" dirty="0">
              <a:solidFill>
                <a:schemeClr val="bg1"/>
              </a:solidFill>
              <a:latin typeface="Nutmeg Light" pitchFamily="2" charset="77"/>
            </a:endParaRPr>
          </a:p>
        </p:txBody>
      </p:sp>
      <p:sp>
        <p:nvSpPr>
          <p:cNvPr id="4" name="Título 1">
            <a:extLst>
              <a:ext uri="{FF2B5EF4-FFF2-40B4-BE49-F238E27FC236}">
                <a16:creationId xmlns:a16="http://schemas.microsoft.com/office/drawing/2014/main" xmlns="" id="{03B14FE9-1D50-7747-88C9-62DE5CC38B49}"/>
              </a:ext>
            </a:extLst>
          </p:cNvPr>
          <p:cNvSpPr txBox="1">
            <a:spLocks/>
          </p:cNvSpPr>
          <p:nvPr/>
        </p:nvSpPr>
        <p:spPr>
          <a:xfrm>
            <a:off x="853806" y="1422455"/>
            <a:ext cx="1924936"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2000" b="1" dirty="0" smtClean="0">
                <a:solidFill>
                  <a:schemeClr val="bg1"/>
                </a:solidFill>
                <a:latin typeface="Nutmeg" pitchFamily="2" charset="77"/>
              </a:rPr>
              <a:t>Cuarto grado</a:t>
            </a:r>
            <a:endParaRPr lang="es-MX" sz="2000" b="1" dirty="0">
              <a:solidFill>
                <a:schemeClr val="bg1"/>
              </a:solidFill>
              <a:latin typeface="Nutmeg" pitchFamily="2" charset="77"/>
            </a:endParaRPr>
          </a:p>
        </p:txBody>
      </p:sp>
      <p:sp>
        <p:nvSpPr>
          <p:cNvPr id="6" name="Título 1">
            <a:extLst>
              <a:ext uri="{FF2B5EF4-FFF2-40B4-BE49-F238E27FC236}">
                <a16:creationId xmlns:a16="http://schemas.microsoft.com/office/drawing/2014/main" xmlns="" id="{E741B048-45AC-9648-AA8B-DE96FA1F606B}"/>
              </a:ext>
            </a:extLst>
          </p:cNvPr>
          <p:cNvSpPr txBox="1">
            <a:spLocks/>
          </p:cNvSpPr>
          <p:nvPr/>
        </p:nvSpPr>
        <p:spPr>
          <a:xfrm>
            <a:off x="325677" y="1983477"/>
            <a:ext cx="2981194" cy="18743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MX" sz="2000" dirty="0" smtClean="0">
                <a:latin typeface="Nutmeg Light" pitchFamily="2" charset="77"/>
              </a:rPr>
              <a:t>Las siguientes actividades están diseñadas para que trabajes en casa, es importante que las realices en compañía de algún miembro de tu familia. Están organizadas para la asignatura de Ciencias Naturales.</a:t>
            </a:r>
            <a:endParaRPr lang="es-MX" sz="2000" dirty="0">
              <a:latin typeface="Nutmeg Light" pitchFamily="2" charset="77"/>
            </a:endParaRPr>
          </a:p>
        </p:txBody>
      </p:sp>
      <p:sp>
        <p:nvSpPr>
          <p:cNvPr id="7" name="Título 1">
            <a:extLst>
              <a:ext uri="{FF2B5EF4-FFF2-40B4-BE49-F238E27FC236}">
                <a16:creationId xmlns:a16="http://schemas.microsoft.com/office/drawing/2014/main" xmlns="" id="{8D9233C9-C082-CA40-934A-5B6D8AE14540}"/>
              </a:ext>
            </a:extLst>
          </p:cNvPr>
          <p:cNvSpPr txBox="1">
            <a:spLocks/>
          </p:cNvSpPr>
          <p:nvPr/>
        </p:nvSpPr>
        <p:spPr>
          <a:xfrm>
            <a:off x="4208745" y="471063"/>
            <a:ext cx="1924936"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2000" b="1" dirty="0" smtClean="0">
                <a:solidFill>
                  <a:schemeClr val="tx1">
                    <a:lumMod val="75000"/>
                    <a:lumOff val="25000"/>
                  </a:schemeClr>
                </a:solidFill>
                <a:latin typeface="Nutmeg" pitchFamily="2" charset="77"/>
              </a:rPr>
              <a:t>Introducción</a:t>
            </a:r>
            <a:endParaRPr lang="es-MX" sz="2000" b="1" dirty="0">
              <a:solidFill>
                <a:schemeClr val="tx1">
                  <a:lumMod val="75000"/>
                  <a:lumOff val="25000"/>
                </a:schemeClr>
              </a:solidFill>
              <a:latin typeface="Nutmeg" pitchFamily="2" charset="77"/>
            </a:endParaRPr>
          </a:p>
        </p:txBody>
      </p:sp>
      <p:sp>
        <p:nvSpPr>
          <p:cNvPr id="8" name="Título 1">
            <a:extLst>
              <a:ext uri="{FF2B5EF4-FFF2-40B4-BE49-F238E27FC236}">
                <a16:creationId xmlns:a16="http://schemas.microsoft.com/office/drawing/2014/main" xmlns="" id="{089277E1-E756-0843-98F4-3470F60995C8}"/>
              </a:ext>
            </a:extLst>
          </p:cNvPr>
          <p:cNvSpPr txBox="1">
            <a:spLocks/>
          </p:cNvSpPr>
          <p:nvPr/>
        </p:nvSpPr>
        <p:spPr>
          <a:xfrm>
            <a:off x="4208745" y="1076115"/>
            <a:ext cx="4233798" cy="18743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MX" sz="2000" b="1" dirty="0" smtClean="0">
                <a:solidFill>
                  <a:schemeClr val="tx1">
                    <a:lumMod val="75000"/>
                    <a:lumOff val="25000"/>
                  </a:schemeClr>
                </a:solidFill>
                <a:latin typeface="Nutmeg Light" pitchFamily="2" charset="77"/>
              </a:rPr>
              <a:t>En estas actividades de Ciencias </a:t>
            </a:r>
            <a:r>
              <a:rPr lang="es-MX" sz="2000" b="1" dirty="0">
                <a:solidFill>
                  <a:schemeClr val="tx1">
                    <a:lumMod val="75000"/>
                    <a:lumOff val="25000"/>
                  </a:schemeClr>
                </a:solidFill>
                <a:latin typeface="Nutmeg Light" pitchFamily="2" charset="77"/>
              </a:rPr>
              <a:t>N</a:t>
            </a:r>
            <a:r>
              <a:rPr lang="es-MX" sz="2000" b="1" dirty="0" smtClean="0">
                <a:solidFill>
                  <a:schemeClr val="tx1">
                    <a:lumMod val="75000"/>
                    <a:lumOff val="25000"/>
                  </a:schemeClr>
                </a:solidFill>
                <a:latin typeface="Nutmeg Light" pitchFamily="2" charset="77"/>
              </a:rPr>
              <a:t>aturales aprenderás y te divertirás, junto con tu familia, al realizar  </a:t>
            </a:r>
            <a:r>
              <a:rPr lang="es-MX" sz="2000" b="1" dirty="0">
                <a:solidFill>
                  <a:schemeClr val="tx1">
                    <a:lumMod val="75000"/>
                    <a:lumOff val="25000"/>
                  </a:schemeClr>
                </a:solidFill>
                <a:latin typeface="Nutmeg Light" pitchFamily="2" charset="77"/>
              </a:rPr>
              <a:t>actividades </a:t>
            </a:r>
            <a:r>
              <a:rPr lang="es-MX" sz="2000" b="1" dirty="0" smtClean="0">
                <a:solidFill>
                  <a:schemeClr val="tx1">
                    <a:lumMod val="75000"/>
                    <a:lumOff val="25000"/>
                  </a:schemeClr>
                </a:solidFill>
                <a:latin typeface="Nutmeg Light" pitchFamily="2" charset="77"/>
              </a:rPr>
              <a:t>experimentales.</a:t>
            </a:r>
          </a:p>
          <a:p>
            <a:pPr algn="just"/>
            <a:r>
              <a:rPr lang="es-MX" sz="2000" b="1" dirty="0">
                <a:solidFill>
                  <a:schemeClr val="tx1">
                    <a:lumMod val="75000"/>
                    <a:lumOff val="25000"/>
                  </a:schemeClr>
                </a:solidFill>
                <a:latin typeface="Nutmeg Light" pitchFamily="2" charset="77"/>
              </a:rPr>
              <a:t>¡</a:t>
            </a:r>
            <a:r>
              <a:rPr lang="es-MX" sz="2000" b="1" dirty="0" smtClean="0">
                <a:solidFill>
                  <a:schemeClr val="tx1">
                    <a:lumMod val="75000"/>
                    <a:lumOff val="25000"/>
                  </a:schemeClr>
                </a:solidFill>
                <a:latin typeface="Nutmeg Light" pitchFamily="2" charset="77"/>
              </a:rPr>
              <a:t>Que </a:t>
            </a:r>
            <a:r>
              <a:rPr lang="es-MX" sz="2000" b="1" dirty="0" smtClean="0">
                <a:solidFill>
                  <a:schemeClr val="tx1">
                    <a:lumMod val="75000"/>
                    <a:lumOff val="25000"/>
                  </a:schemeClr>
                </a:solidFill>
                <a:latin typeface="Nutmeg Light" pitchFamily="2" charset="77"/>
              </a:rPr>
              <a:t>te diviertas!</a:t>
            </a:r>
            <a:endParaRPr lang="es-MX" sz="2000" b="1" dirty="0">
              <a:solidFill>
                <a:schemeClr val="tx1">
                  <a:lumMod val="75000"/>
                  <a:lumOff val="25000"/>
                </a:schemeClr>
              </a:solidFill>
              <a:latin typeface="Nutmeg Light" pitchFamily="2" charset="77"/>
            </a:endParaRPr>
          </a:p>
        </p:txBody>
      </p:sp>
    </p:spTree>
    <p:extLst>
      <p:ext uri="{BB962C8B-B14F-4D97-AF65-F5344CB8AC3E}">
        <p14:creationId xmlns:p14="http://schemas.microsoft.com/office/powerpoint/2010/main" val="2493223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0650"/>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C09E760A-9E8D-5445-9AF4-0CD287DDA419}"/>
              </a:ext>
            </a:extLst>
          </p:cNvPr>
          <p:cNvSpPr txBox="1">
            <a:spLocks/>
          </p:cNvSpPr>
          <p:nvPr/>
        </p:nvSpPr>
        <p:spPr>
          <a:xfrm>
            <a:off x="277660" y="175057"/>
            <a:ext cx="1924936"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1600" b="1" dirty="0" smtClean="0">
                <a:solidFill>
                  <a:schemeClr val="bg1"/>
                </a:solidFill>
                <a:latin typeface="Nutmeg" pitchFamily="2" charset="77"/>
              </a:rPr>
              <a:t>CIENCIAS NATURALES</a:t>
            </a:r>
            <a:endParaRPr lang="es-MX" sz="1600" b="1" dirty="0">
              <a:solidFill>
                <a:schemeClr val="bg1"/>
              </a:solidFill>
              <a:latin typeface="Nutmeg" pitchFamily="2" charset="77"/>
            </a:endParaRPr>
          </a:p>
        </p:txBody>
      </p:sp>
      <p:sp>
        <p:nvSpPr>
          <p:cNvPr id="5" name="Título 1">
            <a:extLst>
              <a:ext uri="{FF2B5EF4-FFF2-40B4-BE49-F238E27FC236}">
                <a16:creationId xmlns:a16="http://schemas.microsoft.com/office/drawing/2014/main" xmlns="" id="{681D44D1-129F-1B41-A7E8-DBE4AFDCD53B}"/>
              </a:ext>
            </a:extLst>
          </p:cNvPr>
          <p:cNvSpPr txBox="1">
            <a:spLocks/>
          </p:cNvSpPr>
          <p:nvPr/>
        </p:nvSpPr>
        <p:spPr>
          <a:xfrm>
            <a:off x="432251" y="1639786"/>
            <a:ext cx="4517722" cy="12662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1600" dirty="0">
                <a:solidFill>
                  <a:schemeClr val="tx1">
                    <a:lumMod val="75000"/>
                    <a:lumOff val="25000"/>
                  </a:schemeClr>
                </a:solidFill>
                <a:latin typeface="Nutmeg Light" pitchFamily="2" charset="77"/>
              </a:rPr>
              <a:t>Text text text Text text text Text text text Text text text Text text text Text text text Text text text Text text text Text text text Text text text Text text text Text text text Text text text </a:t>
            </a:r>
          </a:p>
        </p:txBody>
      </p:sp>
      <p:sp>
        <p:nvSpPr>
          <p:cNvPr id="6" name="Título 1">
            <a:extLst>
              <a:ext uri="{FF2B5EF4-FFF2-40B4-BE49-F238E27FC236}">
                <a16:creationId xmlns:a16="http://schemas.microsoft.com/office/drawing/2014/main" xmlns="" id="{A8F25501-98BA-5343-8738-1BC8794F2E21}"/>
              </a:ext>
            </a:extLst>
          </p:cNvPr>
          <p:cNvSpPr txBox="1">
            <a:spLocks/>
          </p:cNvSpPr>
          <p:nvPr/>
        </p:nvSpPr>
        <p:spPr>
          <a:xfrm>
            <a:off x="3344449" y="3044884"/>
            <a:ext cx="3018774"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1600" dirty="0">
                <a:solidFill>
                  <a:schemeClr val="tx1">
                    <a:lumMod val="75000"/>
                    <a:lumOff val="25000"/>
                  </a:schemeClr>
                </a:solidFill>
                <a:latin typeface="Nutmeg Light" pitchFamily="2" charset="77"/>
              </a:rPr>
              <a:t>Text Text Text Text Text</a:t>
            </a:r>
          </a:p>
        </p:txBody>
      </p:sp>
      <p:sp>
        <p:nvSpPr>
          <p:cNvPr id="7" name="Título 1">
            <a:extLst>
              <a:ext uri="{FF2B5EF4-FFF2-40B4-BE49-F238E27FC236}">
                <a16:creationId xmlns:a16="http://schemas.microsoft.com/office/drawing/2014/main" xmlns="" id="{E7E97FEF-7391-A444-B792-209A09B8A588}"/>
              </a:ext>
            </a:extLst>
          </p:cNvPr>
          <p:cNvSpPr txBox="1">
            <a:spLocks/>
          </p:cNvSpPr>
          <p:nvPr/>
        </p:nvSpPr>
        <p:spPr>
          <a:xfrm>
            <a:off x="5699342" y="1145570"/>
            <a:ext cx="1924936"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1600" b="1" dirty="0">
                <a:solidFill>
                  <a:srgbClr val="E50650"/>
                </a:solidFill>
                <a:latin typeface="Nutmeg Black" pitchFamily="2" charset="77"/>
              </a:rPr>
              <a:t>TEXT TEXT</a:t>
            </a:r>
          </a:p>
        </p:txBody>
      </p:sp>
      <p:sp>
        <p:nvSpPr>
          <p:cNvPr id="8" name="Rectángulo 7">
            <a:extLst>
              <a:ext uri="{FF2B5EF4-FFF2-40B4-BE49-F238E27FC236}">
                <a16:creationId xmlns:a16="http://schemas.microsoft.com/office/drawing/2014/main" xmlns="" id="{55F984FB-32DC-AC4E-B3C5-7A99C612DB5B}"/>
              </a:ext>
            </a:extLst>
          </p:cNvPr>
          <p:cNvSpPr/>
          <p:nvPr/>
        </p:nvSpPr>
        <p:spPr>
          <a:xfrm>
            <a:off x="0" y="851770"/>
            <a:ext cx="9143999" cy="60187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9" name="Imagen 8">
            <a:extLst>
              <a:ext uri="{FF2B5EF4-FFF2-40B4-BE49-F238E27FC236}">
                <a16:creationId xmlns:a16="http://schemas.microsoft.com/office/drawing/2014/main" xmlns="" id="{D7EED832-13B3-2B49-82C2-029818E4A7DD}"/>
              </a:ext>
            </a:extLst>
          </p:cNvPr>
          <p:cNvPicPr>
            <a:picLocks noChangeAspect="1"/>
          </p:cNvPicPr>
          <p:nvPr/>
        </p:nvPicPr>
        <p:blipFill>
          <a:blip r:embed="rId2"/>
          <a:stretch>
            <a:fillRect/>
          </a:stretch>
        </p:blipFill>
        <p:spPr>
          <a:xfrm>
            <a:off x="7683934" y="119599"/>
            <a:ext cx="1182406" cy="591203"/>
          </a:xfrm>
          <a:prstGeom prst="rect">
            <a:avLst/>
          </a:prstGeom>
        </p:spPr>
      </p:pic>
      <p:sp>
        <p:nvSpPr>
          <p:cNvPr id="10" name="Título 1">
            <a:extLst>
              <a:ext uri="{FF2B5EF4-FFF2-40B4-BE49-F238E27FC236}">
                <a16:creationId xmlns:a16="http://schemas.microsoft.com/office/drawing/2014/main" xmlns="" id="{8F76C8D1-F762-7A41-AB9B-109698CBCFCD}"/>
              </a:ext>
            </a:extLst>
          </p:cNvPr>
          <p:cNvSpPr txBox="1">
            <a:spLocks/>
          </p:cNvSpPr>
          <p:nvPr/>
        </p:nvSpPr>
        <p:spPr>
          <a:xfrm>
            <a:off x="152400" y="867533"/>
            <a:ext cx="1465610"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1600" b="1" dirty="0" smtClean="0">
                <a:solidFill>
                  <a:srgbClr val="E50650"/>
                </a:solidFill>
                <a:latin typeface="Nutmeg" pitchFamily="2" charset="77"/>
              </a:rPr>
              <a:t>Propósito</a:t>
            </a:r>
            <a:endParaRPr lang="es-MX" sz="1600" b="1" dirty="0">
              <a:solidFill>
                <a:srgbClr val="E50650"/>
              </a:solidFill>
              <a:latin typeface="Nutmeg" pitchFamily="2" charset="77"/>
            </a:endParaRPr>
          </a:p>
        </p:txBody>
      </p:sp>
      <p:sp>
        <p:nvSpPr>
          <p:cNvPr id="11" name="Título 1">
            <a:extLst>
              <a:ext uri="{FF2B5EF4-FFF2-40B4-BE49-F238E27FC236}">
                <a16:creationId xmlns:a16="http://schemas.microsoft.com/office/drawing/2014/main" xmlns="" id="{EB974C56-AB32-B74B-9D5D-4B9024032A66}"/>
              </a:ext>
            </a:extLst>
          </p:cNvPr>
          <p:cNvSpPr txBox="1">
            <a:spLocks/>
          </p:cNvSpPr>
          <p:nvPr/>
        </p:nvSpPr>
        <p:spPr>
          <a:xfrm>
            <a:off x="152400" y="1258514"/>
            <a:ext cx="8713940" cy="27803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MX" sz="1500" dirty="0" smtClean="0">
                <a:latin typeface="Nutmeg"/>
              </a:rPr>
              <a:t>Desarrollar </a:t>
            </a:r>
            <a:r>
              <a:rPr lang="es-MX" sz="1500" dirty="0">
                <a:latin typeface="Nutmeg"/>
              </a:rPr>
              <a:t>la capacidad de observación, interpretación y de investigación al realizar un experimento sencillo sobre reflexión y refracción de la luz</a:t>
            </a:r>
            <a:r>
              <a:rPr lang="es-MX" sz="1400" dirty="0"/>
              <a:t>.</a:t>
            </a:r>
            <a:endParaRPr lang="es-MX" sz="1400" dirty="0">
              <a:solidFill>
                <a:schemeClr val="tx1">
                  <a:lumMod val="75000"/>
                  <a:lumOff val="25000"/>
                </a:schemeClr>
              </a:solidFill>
              <a:latin typeface="Nutmeg Light" pitchFamily="2" charset="77"/>
            </a:endParaRPr>
          </a:p>
        </p:txBody>
      </p:sp>
      <p:sp>
        <p:nvSpPr>
          <p:cNvPr id="2" name="1 CuadroTexto"/>
          <p:cNvSpPr txBox="1"/>
          <p:nvPr/>
        </p:nvSpPr>
        <p:spPr>
          <a:xfrm>
            <a:off x="3620022" y="175057"/>
            <a:ext cx="2079320" cy="338554"/>
          </a:xfrm>
          <a:prstGeom prst="rect">
            <a:avLst/>
          </a:prstGeom>
          <a:noFill/>
        </p:spPr>
        <p:txBody>
          <a:bodyPr wrap="square" rtlCol="0">
            <a:spAutoFit/>
          </a:bodyPr>
          <a:lstStyle/>
          <a:p>
            <a:pPr algn="ctr"/>
            <a:r>
              <a:rPr lang="es-MX" sz="1600" b="1" i="1" dirty="0">
                <a:solidFill>
                  <a:schemeClr val="bg1">
                    <a:lumMod val="95000"/>
                  </a:schemeClr>
                </a:solidFill>
                <a:latin typeface="Nutmeg"/>
              </a:rPr>
              <a:t>Burbujas de </a:t>
            </a:r>
            <a:r>
              <a:rPr lang="es-MX" sz="1600" b="1" i="1" dirty="0" smtClean="0">
                <a:solidFill>
                  <a:schemeClr val="bg1">
                    <a:lumMod val="95000"/>
                  </a:schemeClr>
                </a:solidFill>
                <a:latin typeface="Nutmeg"/>
              </a:rPr>
              <a:t>colores</a:t>
            </a:r>
            <a:endParaRPr lang="es-MX" sz="1600" b="1" i="1" dirty="0">
              <a:solidFill>
                <a:schemeClr val="bg1">
                  <a:lumMod val="95000"/>
                </a:schemeClr>
              </a:solidFill>
              <a:latin typeface="Nutmeg"/>
            </a:endParaRPr>
          </a:p>
        </p:txBody>
      </p:sp>
      <p:sp>
        <p:nvSpPr>
          <p:cNvPr id="3" name="2 CuadroTexto"/>
          <p:cNvSpPr txBox="1"/>
          <p:nvPr/>
        </p:nvSpPr>
        <p:spPr>
          <a:xfrm>
            <a:off x="3620022" y="1674447"/>
            <a:ext cx="5060515" cy="4478149"/>
          </a:xfrm>
          <a:prstGeom prst="rect">
            <a:avLst/>
          </a:prstGeom>
          <a:noFill/>
        </p:spPr>
        <p:txBody>
          <a:bodyPr wrap="square" rtlCol="0">
            <a:spAutoFit/>
          </a:bodyPr>
          <a:lstStyle/>
          <a:p>
            <a:pPr algn="just"/>
            <a:r>
              <a:rPr lang="es-MX" sz="1500" b="1" i="1" dirty="0" smtClean="0">
                <a:latin typeface="Nutmeg"/>
              </a:rPr>
              <a:t>Introducción</a:t>
            </a:r>
            <a:r>
              <a:rPr lang="es-MX" sz="1500" dirty="0" smtClean="0">
                <a:latin typeface="Nutmeg"/>
              </a:rPr>
              <a:t>. Seguramente </a:t>
            </a:r>
            <a:r>
              <a:rPr lang="es-MX" sz="1500" dirty="0">
                <a:latin typeface="Nutmeg"/>
              </a:rPr>
              <a:t>has notado que en la superficie de una burbuja de jabón se ven varios colores, ¿sabes por qué?, hagamos un experimento para averiguarlo.</a:t>
            </a:r>
          </a:p>
          <a:p>
            <a:pPr algn="just"/>
            <a:r>
              <a:rPr lang="es-MX" sz="1500" dirty="0">
                <a:latin typeface="Nutmeg"/>
              </a:rPr>
              <a:t> </a:t>
            </a:r>
          </a:p>
          <a:p>
            <a:pPr algn="just"/>
            <a:r>
              <a:rPr lang="es-MX" sz="1500" b="1" i="1" dirty="0" smtClean="0">
                <a:latin typeface="Nutmeg"/>
              </a:rPr>
              <a:t>Necesitas</a:t>
            </a:r>
            <a:r>
              <a:rPr lang="es-MX" sz="1500" b="1" i="1" dirty="0">
                <a:latin typeface="Nutmeg"/>
              </a:rPr>
              <a:t>:</a:t>
            </a:r>
            <a:endParaRPr lang="es-MX" sz="1500" i="1" dirty="0">
              <a:latin typeface="Nutmeg"/>
            </a:endParaRPr>
          </a:p>
          <a:p>
            <a:pPr algn="just"/>
            <a:r>
              <a:rPr lang="es-MX" sz="1500" dirty="0">
                <a:latin typeface="Nutmeg"/>
              </a:rPr>
              <a:t>Un recipiente, agua, jabón en polvo o líquido, alambre, azúcar o glicerina.</a:t>
            </a:r>
          </a:p>
          <a:p>
            <a:pPr algn="just"/>
            <a:r>
              <a:rPr lang="es-MX" sz="1500" b="1" i="1" dirty="0">
                <a:latin typeface="Nutmeg"/>
              </a:rPr>
              <a:t>Cómo hacerlo:</a:t>
            </a:r>
          </a:p>
          <a:p>
            <a:pPr marL="342900" lvl="0" indent="-342900" algn="just">
              <a:buFont typeface="+mj-lt"/>
              <a:buAutoNum type="arabicPeriod"/>
            </a:pPr>
            <a:r>
              <a:rPr lang="es-MX" sz="1500" dirty="0">
                <a:latin typeface="Nutmeg"/>
              </a:rPr>
              <a:t>Mezcla dos cucharadas de jabón y dos de azúcar (o glicerina) en un vaso de agua.</a:t>
            </a:r>
          </a:p>
          <a:p>
            <a:pPr marL="342900" lvl="0" indent="-342900" algn="just">
              <a:buFont typeface="+mj-lt"/>
              <a:buAutoNum type="arabicPeriod"/>
            </a:pPr>
            <a:r>
              <a:rPr lang="es-MX" sz="1500" dirty="0">
                <a:latin typeface="Nutmeg"/>
              </a:rPr>
              <a:t>Con el alambre haz una figura simple (círculo, cuadrado o triángulo)</a:t>
            </a:r>
          </a:p>
          <a:p>
            <a:pPr marL="342900" lvl="0" indent="-342900" algn="just">
              <a:buFont typeface="+mj-lt"/>
              <a:buAutoNum type="arabicPeriod"/>
            </a:pPr>
            <a:r>
              <a:rPr lang="es-MX" sz="1500" dirty="0">
                <a:latin typeface="Nutmeg"/>
              </a:rPr>
              <a:t>Mete la figura de alambre dentro del recipiente y agítala un poco verificando que el jabón se adhiera al alambre.</a:t>
            </a:r>
          </a:p>
          <a:p>
            <a:pPr marL="342900" lvl="0" indent="-342900" algn="just">
              <a:buFont typeface="+mj-lt"/>
              <a:buAutoNum type="arabicPeriod"/>
            </a:pPr>
            <a:r>
              <a:rPr lang="es-MX" sz="1500" dirty="0">
                <a:latin typeface="Nutmeg"/>
              </a:rPr>
              <a:t>Saca la figura y muévela lentamente frente a ti, hasta que veas la película de jabón, en la cual también podrás apreciar varias franjas de colores.</a:t>
            </a:r>
          </a:p>
          <a:p>
            <a:pPr marL="342900" lvl="0" indent="-342900" algn="just">
              <a:buFont typeface="+mj-lt"/>
              <a:buAutoNum type="arabicPeriod"/>
            </a:pPr>
            <a:r>
              <a:rPr lang="es-MX" sz="1500" dirty="0">
                <a:latin typeface="Nutmeg"/>
              </a:rPr>
              <a:t>Forma varias burbujas de jabón con el alambre.</a:t>
            </a:r>
          </a:p>
          <a:p>
            <a:pPr lvl="0" algn="just"/>
            <a:r>
              <a:rPr lang="es-MX" sz="1500" dirty="0">
                <a:latin typeface="Nutmeg"/>
              </a:rPr>
              <a:t>Después de que hayan experimentado, contesta las siguientes preguntas:</a:t>
            </a:r>
          </a:p>
          <a:p>
            <a:pPr marL="800100" lvl="1" indent="-342900" algn="just">
              <a:buFont typeface="+mj-lt"/>
              <a:buAutoNum type="alphaLcPeriod"/>
            </a:pPr>
            <a:r>
              <a:rPr lang="es-MX" sz="1500" dirty="0">
                <a:latin typeface="Nutmeg"/>
              </a:rPr>
              <a:t>¿Qué </a:t>
            </a:r>
            <a:r>
              <a:rPr lang="es-MX" sz="1500" dirty="0" smtClean="0">
                <a:latin typeface="Nutmeg"/>
              </a:rPr>
              <a:t>pasó? Explícalo</a:t>
            </a:r>
            <a:r>
              <a:rPr lang="es-MX" sz="1500" dirty="0">
                <a:latin typeface="Nutmeg"/>
              </a:rPr>
              <a:t>.</a:t>
            </a:r>
          </a:p>
          <a:p>
            <a:pPr marL="800100" lvl="1" indent="-342900" algn="just">
              <a:buFont typeface="+mj-lt"/>
              <a:buAutoNum type="alphaLcPeriod"/>
            </a:pPr>
            <a:r>
              <a:rPr lang="es-MX" sz="1500" dirty="0" smtClean="0">
                <a:latin typeface="Nutmeg"/>
              </a:rPr>
              <a:t>¿En </a:t>
            </a:r>
            <a:r>
              <a:rPr lang="es-MX" sz="1500" dirty="0">
                <a:latin typeface="Nutmeg"/>
              </a:rPr>
              <a:t>dónde has visto algo </a:t>
            </a:r>
            <a:r>
              <a:rPr lang="es-MX" sz="1500" dirty="0" smtClean="0">
                <a:latin typeface="Nutmeg"/>
              </a:rPr>
              <a:t>parecido?</a:t>
            </a:r>
            <a:endParaRPr lang="es-MX" sz="1500" dirty="0">
              <a:latin typeface="Nutmeg"/>
            </a:endParaRPr>
          </a:p>
          <a:p>
            <a:pPr marL="800100" lvl="1" indent="-342900" algn="just">
              <a:buFont typeface="+mj-lt"/>
              <a:buAutoNum type="alphaLcPeriod"/>
            </a:pPr>
            <a:r>
              <a:rPr lang="es-MX" sz="1500" dirty="0">
                <a:latin typeface="Nutmeg"/>
              </a:rPr>
              <a:t>Investiga más sobre lo observado y </a:t>
            </a:r>
            <a:r>
              <a:rPr lang="es-MX" sz="1500" dirty="0" smtClean="0">
                <a:latin typeface="Nutmeg"/>
              </a:rPr>
              <a:t>regístralo en tu cuaderno</a:t>
            </a:r>
            <a:endParaRPr lang="es-MX" sz="1500" dirty="0">
              <a:latin typeface="Nutmeg"/>
            </a:endParaRPr>
          </a:p>
        </p:txBody>
      </p:sp>
      <p:sp>
        <p:nvSpPr>
          <p:cNvPr id="12" name="11 CuadroTexto"/>
          <p:cNvSpPr txBox="1"/>
          <p:nvPr/>
        </p:nvSpPr>
        <p:spPr>
          <a:xfrm>
            <a:off x="283533" y="6148357"/>
            <a:ext cx="8582808" cy="553998"/>
          </a:xfrm>
          <a:prstGeom prst="rect">
            <a:avLst/>
          </a:prstGeom>
          <a:solidFill>
            <a:schemeClr val="accent4">
              <a:lumMod val="60000"/>
              <a:lumOff val="40000"/>
            </a:schemeClr>
          </a:solidFill>
        </p:spPr>
        <p:txBody>
          <a:bodyPr wrap="square" rtlCol="0">
            <a:spAutoFit/>
          </a:bodyPr>
          <a:lstStyle/>
          <a:p>
            <a:r>
              <a:rPr lang="es-MX" sz="1500" dirty="0">
                <a:latin typeface="Nutmeg"/>
              </a:rPr>
              <a:t>Nota: Para que la mezcla resulte eficaz, deja reposar el agua jabonosa unos minutos. Si la figura de alambre no está bien cerrada la película no se formará</a:t>
            </a:r>
            <a:r>
              <a:rPr lang="es-MX" sz="1500" dirty="0" smtClean="0">
                <a:latin typeface="Nutmeg"/>
              </a:rPr>
              <a:t>.</a:t>
            </a:r>
            <a:endParaRPr lang="es-MX" sz="1500" dirty="0">
              <a:latin typeface="Nutmeg"/>
            </a:endParaRPr>
          </a:p>
        </p:txBody>
      </p:sp>
      <p:sp>
        <p:nvSpPr>
          <p:cNvPr id="13" name="12 CuadroTexto"/>
          <p:cNvSpPr txBox="1"/>
          <p:nvPr/>
        </p:nvSpPr>
        <p:spPr>
          <a:xfrm>
            <a:off x="283533" y="2272912"/>
            <a:ext cx="2873026" cy="584775"/>
          </a:xfrm>
          <a:prstGeom prst="rect">
            <a:avLst/>
          </a:prstGeom>
          <a:noFill/>
        </p:spPr>
        <p:txBody>
          <a:bodyPr wrap="square" rtlCol="0">
            <a:spAutoFit/>
          </a:bodyPr>
          <a:lstStyle/>
          <a:p>
            <a:pPr algn="just"/>
            <a:r>
              <a:rPr lang="es-MX" sz="1600" dirty="0">
                <a:latin typeface="Nutmeg"/>
              </a:rPr>
              <a:t>Reúnete con uno o más familiares para realizar el siguiente experimento.</a:t>
            </a:r>
          </a:p>
        </p:txBody>
      </p:sp>
    </p:spTree>
    <p:extLst>
      <p:ext uri="{BB962C8B-B14F-4D97-AF65-F5344CB8AC3E}">
        <p14:creationId xmlns:p14="http://schemas.microsoft.com/office/powerpoint/2010/main" val="1276814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0650"/>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C09E760A-9E8D-5445-9AF4-0CD287DDA419}"/>
              </a:ext>
            </a:extLst>
          </p:cNvPr>
          <p:cNvSpPr txBox="1">
            <a:spLocks/>
          </p:cNvSpPr>
          <p:nvPr/>
        </p:nvSpPr>
        <p:spPr>
          <a:xfrm>
            <a:off x="277660" y="175057"/>
            <a:ext cx="1924936"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1600" b="1" dirty="0" smtClean="0">
                <a:solidFill>
                  <a:schemeClr val="bg1"/>
                </a:solidFill>
                <a:latin typeface="Nutmeg" pitchFamily="2" charset="77"/>
              </a:rPr>
              <a:t>CIENCIAS NATURALES</a:t>
            </a:r>
            <a:endParaRPr lang="es-MX" sz="1600" b="1" dirty="0">
              <a:solidFill>
                <a:schemeClr val="bg1"/>
              </a:solidFill>
              <a:latin typeface="Nutmeg" pitchFamily="2" charset="77"/>
            </a:endParaRPr>
          </a:p>
        </p:txBody>
      </p:sp>
      <p:sp>
        <p:nvSpPr>
          <p:cNvPr id="5" name="Título 1">
            <a:extLst>
              <a:ext uri="{FF2B5EF4-FFF2-40B4-BE49-F238E27FC236}">
                <a16:creationId xmlns:a16="http://schemas.microsoft.com/office/drawing/2014/main" xmlns="" id="{681D44D1-129F-1B41-A7E8-DBE4AFDCD53B}"/>
              </a:ext>
            </a:extLst>
          </p:cNvPr>
          <p:cNvSpPr txBox="1">
            <a:spLocks/>
          </p:cNvSpPr>
          <p:nvPr/>
        </p:nvSpPr>
        <p:spPr>
          <a:xfrm>
            <a:off x="432251" y="1639786"/>
            <a:ext cx="4517722" cy="12662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1600" dirty="0">
                <a:solidFill>
                  <a:schemeClr val="tx1">
                    <a:lumMod val="75000"/>
                    <a:lumOff val="25000"/>
                  </a:schemeClr>
                </a:solidFill>
                <a:latin typeface="Nutmeg Light" pitchFamily="2" charset="77"/>
              </a:rPr>
              <a:t>Text text text Text text text Text text text Text text text Text text text Text text text Text text text Text text text Text text text Text text text Text text text Text text text Text text text </a:t>
            </a:r>
          </a:p>
        </p:txBody>
      </p:sp>
      <p:sp>
        <p:nvSpPr>
          <p:cNvPr id="6" name="Título 1">
            <a:extLst>
              <a:ext uri="{FF2B5EF4-FFF2-40B4-BE49-F238E27FC236}">
                <a16:creationId xmlns:a16="http://schemas.microsoft.com/office/drawing/2014/main" xmlns="" id="{A8F25501-98BA-5343-8738-1BC8794F2E21}"/>
              </a:ext>
            </a:extLst>
          </p:cNvPr>
          <p:cNvSpPr txBox="1">
            <a:spLocks/>
          </p:cNvSpPr>
          <p:nvPr/>
        </p:nvSpPr>
        <p:spPr>
          <a:xfrm>
            <a:off x="3344449" y="3044884"/>
            <a:ext cx="3018774"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1600" dirty="0">
                <a:solidFill>
                  <a:schemeClr val="tx1">
                    <a:lumMod val="75000"/>
                    <a:lumOff val="25000"/>
                  </a:schemeClr>
                </a:solidFill>
                <a:latin typeface="Nutmeg Light" pitchFamily="2" charset="77"/>
              </a:rPr>
              <a:t>Text Text Text Text Text</a:t>
            </a:r>
          </a:p>
        </p:txBody>
      </p:sp>
      <p:sp>
        <p:nvSpPr>
          <p:cNvPr id="7" name="Título 1">
            <a:extLst>
              <a:ext uri="{FF2B5EF4-FFF2-40B4-BE49-F238E27FC236}">
                <a16:creationId xmlns:a16="http://schemas.microsoft.com/office/drawing/2014/main" xmlns="" id="{E7E97FEF-7391-A444-B792-209A09B8A588}"/>
              </a:ext>
            </a:extLst>
          </p:cNvPr>
          <p:cNvSpPr txBox="1">
            <a:spLocks/>
          </p:cNvSpPr>
          <p:nvPr/>
        </p:nvSpPr>
        <p:spPr>
          <a:xfrm>
            <a:off x="5699342" y="1145570"/>
            <a:ext cx="1924936"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1600" b="1" dirty="0">
                <a:solidFill>
                  <a:srgbClr val="E50650"/>
                </a:solidFill>
                <a:latin typeface="Nutmeg Black" pitchFamily="2" charset="77"/>
              </a:rPr>
              <a:t>TEXT TEXT</a:t>
            </a:r>
          </a:p>
        </p:txBody>
      </p:sp>
      <p:sp>
        <p:nvSpPr>
          <p:cNvPr id="8" name="Rectángulo 7">
            <a:extLst>
              <a:ext uri="{FF2B5EF4-FFF2-40B4-BE49-F238E27FC236}">
                <a16:creationId xmlns:a16="http://schemas.microsoft.com/office/drawing/2014/main" xmlns="" id="{55F984FB-32DC-AC4E-B3C5-7A99C612DB5B}"/>
              </a:ext>
            </a:extLst>
          </p:cNvPr>
          <p:cNvSpPr/>
          <p:nvPr/>
        </p:nvSpPr>
        <p:spPr>
          <a:xfrm>
            <a:off x="0" y="839245"/>
            <a:ext cx="9143999" cy="60187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9" name="Imagen 8">
            <a:extLst>
              <a:ext uri="{FF2B5EF4-FFF2-40B4-BE49-F238E27FC236}">
                <a16:creationId xmlns:a16="http://schemas.microsoft.com/office/drawing/2014/main" xmlns="" id="{D7EED832-13B3-2B49-82C2-029818E4A7DD}"/>
              </a:ext>
            </a:extLst>
          </p:cNvPr>
          <p:cNvPicPr>
            <a:picLocks noChangeAspect="1"/>
          </p:cNvPicPr>
          <p:nvPr/>
        </p:nvPicPr>
        <p:blipFill>
          <a:blip r:embed="rId2"/>
          <a:stretch>
            <a:fillRect/>
          </a:stretch>
        </p:blipFill>
        <p:spPr>
          <a:xfrm>
            <a:off x="7683934" y="119599"/>
            <a:ext cx="1182406" cy="591203"/>
          </a:xfrm>
          <a:prstGeom prst="rect">
            <a:avLst/>
          </a:prstGeom>
        </p:spPr>
      </p:pic>
      <p:sp>
        <p:nvSpPr>
          <p:cNvPr id="10" name="Título 1">
            <a:extLst>
              <a:ext uri="{FF2B5EF4-FFF2-40B4-BE49-F238E27FC236}">
                <a16:creationId xmlns:a16="http://schemas.microsoft.com/office/drawing/2014/main" xmlns="" id="{8F76C8D1-F762-7A41-AB9B-109698CBCFCD}"/>
              </a:ext>
            </a:extLst>
          </p:cNvPr>
          <p:cNvSpPr txBox="1">
            <a:spLocks/>
          </p:cNvSpPr>
          <p:nvPr/>
        </p:nvSpPr>
        <p:spPr>
          <a:xfrm>
            <a:off x="152400" y="863562"/>
            <a:ext cx="1465610"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1600" b="1" dirty="0">
                <a:solidFill>
                  <a:srgbClr val="E50650"/>
                </a:solidFill>
                <a:latin typeface="Nutmeg" pitchFamily="2" charset="77"/>
              </a:rPr>
              <a:t>P</a:t>
            </a:r>
            <a:r>
              <a:rPr lang="es-MX" sz="1600" b="1" dirty="0" smtClean="0">
                <a:solidFill>
                  <a:srgbClr val="E50650"/>
                </a:solidFill>
                <a:latin typeface="Nutmeg" pitchFamily="2" charset="77"/>
              </a:rPr>
              <a:t>ropósito</a:t>
            </a:r>
            <a:endParaRPr lang="es-MX" sz="1600" b="1" dirty="0">
              <a:solidFill>
                <a:srgbClr val="E50650"/>
              </a:solidFill>
              <a:latin typeface="Nutmeg" pitchFamily="2" charset="77"/>
            </a:endParaRPr>
          </a:p>
        </p:txBody>
      </p:sp>
      <p:sp>
        <p:nvSpPr>
          <p:cNvPr id="11" name="Título 1">
            <a:extLst>
              <a:ext uri="{FF2B5EF4-FFF2-40B4-BE49-F238E27FC236}">
                <a16:creationId xmlns:a16="http://schemas.microsoft.com/office/drawing/2014/main" xmlns="" id="{EB974C56-AB32-B74B-9D5D-4B9024032A66}"/>
              </a:ext>
            </a:extLst>
          </p:cNvPr>
          <p:cNvSpPr txBox="1">
            <a:spLocks/>
          </p:cNvSpPr>
          <p:nvPr/>
        </p:nvSpPr>
        <p:spPr>
          <a:xfrm>
            <a:off x="129434" y="1255318"/>
            <a:ext cx="8736906" cy="2987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1600" dirty="0">
                <a:latin typeface="Nutmeg"/>
              </a:rPr>
              <a:t>Desarrollar la capacidad de observación, interpretación y de investigación al realizar un experimento sencillo sobre la refracción de la luz.</a:t>
            </a:r>
            <a:endParaRPr lang="es-MX" sz="1600" dirty="0">
              <a:solidFill>
                <a:schemeClr val="tx1">
                  <a:lumMod val="75000"/>
                  <a:lumOff val="25000"/>
                </a:schemeClr>
              </a:solidFill>
              <a:latin typeface="Nutmeg"/>
            </a:endParaRPr>
          </a:p>
        </p:txBody>
      </p:sp>
      <p:sp>
        <p:nvSpPr>
          <p:cNvPr id="2" name="1 CuadroTexto"/>
          <p:cNvSpPr txBox="1"/>
          <p:nvPr/>
        </p:nvSpPr>
        <p:spPr>
          <a:xfrm>
            <a:off x="3588707" y="1658013"/>
            <a:ext cx="5116882" cy="5016758"/>
          </a:xfrm>
          <a:prstGeom prst="rect">
            <a:avLst/>
          </a:prstGeom>
          <a:noFill/>
        </p:spPr>
        <p:txBody>
          <a:bodyPr wrap="square" rtlCol="0">
            <a:spAutoFit/>
          </a:bodyPr>
          <a:lstStyle/>
          <a:p>
            <a:pPr algn="just"/>
            <a:r>
              <a:rPr lang="es-MX" sz="1600" b="1" i="1" dirty="0" smtClean="0">
                <a:latin typeface="Nutmeg"/>
              </a:rPr>
              <a:t>Introducción.</a:t>
            </a:r>
            <a:r>
              <a:rPr lang="es-MX" sz="1600" dirty="0" smtClean="0">
                <a:latin typeface="Nutmeg"/>
              </a:rPr>
              <a:t> Seguramente </a:t>
            </a:r>
            <a:r>
              <a:rPr lang="es-MX" sz="1600" dirty="0">
                <a:latin typeface="Nutmeg"/>
              </a:rPr>
              <a:t>has notado que  el fondo de una alberca, vista desde afuera, pareciera que no es tan profunda como realmente es. ¿A qué se debe esto? ¿La luz está implicada en este fenómeno? Hagamos un experimento para averiguarlo. </a:t>
            </a:r>
          </a:p>
          <a:p>
            <a:pPr algn="just"/>
            <a:r>
              <a:rPr lang="es-MX" sz="1600" dirty="0">
                <a:latin typeface="Nutmeg"/>
              </a:rPr>
              <a:t> </a:t>
            </a:r>
          </a:p>
          <a:p>
            <a:pPr algn="just"/>
            <a:r>
              <a:rPr lang="es-MX" sz="1600" b="1" i="1" dirty="0">
                <a:latin typeface="Nutmeg"/>
              </a:rPr>
              <a:t>Necesitas:</a:t>
            </a:r>
            <a:endParaRPr lang="es-MX" sz="1600" i="1" dirty="0">
              <a:latin typeface="Nutmeg"/>
            </a:endParaRPr>
          </a:p>
          <a:p>
            <a:pPr algn="just"/>
            <a:r>
              <a:rPr lang="es-MX" sz="1600" dirty="0">
                <a:latin typeface="Nutmeg"/>
              </a:rPr>
              <a:t>Un recipiente alargado o un plato, agua, una moneda, un vaso. </a:t>
            </a:r>
          </a:p>
          <a:p>
            <a:pPr algn="just"/>
            <a:r>
              <a:rPr lang="es-MX" sz="1600" b="1" i="1" dirty="0">
                <a:latin typeface="Nutmeg"/>
              </a:rPr>
              <a:t>Cómo hacerlo</a:t>
            </a:r>
            <a:r>
              <a:rPr lang="es-MX" sz="1600" i="1" dirty="0">
                <a:latin typeface="Nutmeg"/>
              </a:rPr>
              <a:t>:</a:t>
            </a:r>
          </a:p>
          <a:p>
            <a:pPr marL="342900" lvl="0" indent="-342900" algn="just">
              <a:buFont typeface="+mj-lt"/>
              <a:buAutoNum type="arabicPeriod"/>
            </a:pPr>
            <a:r>
              <a:rPr lang="es-MX" sz="1600" dirty="0">
                <a:latin typeface="Nutmeg"/>
              </a:rPr>
              <a:t>Pon la moneda en el interior del plato y colócate </a:t>
            </a:r>
            <a:r>
              <a:rPr lang="es-MX" sz="1600" dirty="0" smtClean="0">
                <a:latin typeface="Nutmeg"/>
              </a:rPr>
              <a:t>a su orilla en </a:t>
            </a:r>
            <a:r>
              <a:rPr lang="es-MX" sz="1600" dirty="0">
                <a:latin typeface="Nutmeg"/>
              </a:rPr>
              <a:t>una posición </a:t>
            </a:r>
            <a:r>
              <a:rPr lang="es-MX" sz="1600" dirty="0" smtClean="0">
                <a:latin typeface="Nutmeg"/>
              </a:rPr>
              <a:t>que </a:t>
            </a:r>
            <a:r>
              <a:rPr lang="es-MX" sz="1600" dirty="0">
                <a:latin typeface="Nutmeg"/>
              </a:rPr>
              <a:t>tu línea de visión tangencial </a:t>
            </a:r>
            <a:r>
              <a:rPr lang="es-MX" sz="1600" dirty="0" smtClean="0">
                <a:latin typeface="Nutmeg"/>
              </a:rPr>
              <a:t> impida que la </a:t>
            </a:r>
            <a:r>
              <a:rPr lang="es-MX" sz="1600" dirty="0">
                <a:latin typeface="Nutmeg"/>
              </a:rPr>
              <a:t>moneda </a:t>
            </a:r>
            <a:r>
              <a:rPr lang="es-MX" sz="1600" dirty="0" smtClean="0">
                <a:latin typeface="Nutmeg"/>
              </a:rPr>
              <a:t> </a:t>
            </a:r>
            <a:r>
              <a:rPr lang="es-MX" sz="1600" dirty="0">
                <a:latin typeface="Nutmeg"/>
              </a:rPr>
              <a:t>sea visible para ti.</a:t>
            </a:r>
          </a:p>
          <a:p>
            <a:pPr marL="342900" lvl="0" indent="-342900" algn="just">
              <a:buFont typeface="+mj-lt"/>
              <a:buAutoNum type="arabicPeriod"/>
            </a:pPr>
            <a:r>
              <a:rPr lang="es-MX" sz="1600" dirty="0">
                <a:latin typeface="Nutmeg"/>
              </a:rPr>
              <a:t>Pide a tu familiar que vierta lentamente agua en el plato y observa que la moneda irá haciéndose gradualmente visible. Cuando el agua alcance cierto nivel, podrás ver totalmente la moneda como si estuviera flotando en el agua.</a:t>
            </a:r>
          </a:p>
          <a:p>
            <a:pPr lvl="0" algn="just"/>
            <a:r>
              <a:rPr lang="es-MX" sz="1600" dirty="0">
                <a:latin typeface="Nutmeg"/>
              </a:rPr>
              <a:t>Contesta las siguientes preguntas:</a:t>
            </a:r>
          </a:p>
          <a:p>
            <a:pPr marL="800100" lvl="1" indent="-342900" algn="just">
              <a:buFont typeface="+mj-lt"/>
              <a:buAutoNum type="alphaLcPeriod"/>
            </a:pPr>
            <a:r>
              <a:rPr lang="es-MX" sz="1600" dirty="0">
                <a:latin typeface="Nutmeg"/>
              </a:rPr>
              <a:t>¿Estás viendo la moneda realmente o es una imagen de ella?</a:t>
            </a:r>
          </a:p>
          <a:p>
            <a:pPr marL="800100" lvl="1" indent="-342900" algn="just">
              <a:buFont typeface="+mj-lt"/>
              <a:buAutoNum type="alphaLcPeriod"/>
            </a:pPr>
            <a:r>
              <a:rPr lang="es-MX" sz="1600" dirty="0">
                <a:latin typeface="Nutmeg"/>
              </a:rPr>
              <a:t>Explica por </a:t>
            </a:r>
            <a:r>
              <a:rPr lang="es-MX" sz="1600" dirty="0" smtClean="0">
                <a:latin typeface="Nutmeg"/>
              </a:rPr>
              <a:t>qué </a:t>
            </a:r>
            <a:r>
              <a:rPr lang="es-MX" sz="1600" dirty="0">
                <a:latin typeface="Nutmeg"/>
              </a:rPr>
              <a:t>la moneda se hizo totalmente </a:t>
            </a:r>
            <a:r>
              <a:rPr lang="es-MX" sz="1600" dirty="0" smtClean="0">
                <a:latin typeface="Nutmeg"/>
              </a:rPr>
              <a:t>visible.</a:t>
            </a:r>
            <a:endParaRPr lang="es-MX" sz="1600" dirty="0">
              <a:latin typeface="Nutmeg"/>
            </a:endParaRPr>
          </a:p>
          <a:p>
            <a:pPr marL="800100" lvl="1" indent="-342900" algn="just">
              <a:buFont typeface="+mj-lt"/>
              <a:buAutoNum type="alphaLcPeriod"/>
            </a:pPr>
            <a:r>
              <a:rPr lang="es-MX" sz="1600" dirty="0" smtClean="0">
                <a:latin typeface="Nutmeg"/>
              </a:rPr>
              <a:t>¿En </a:t>
            </a:r>
            <a:r>
              <a:rPr lang="es-MX" sz="1600" dirty="0">
                <a:latin typeface="Nutmeg"/>
              </a:rPr>
              <a:t>dónde has visto algo </a:t>
            </a:r>
            <a:r>
              <a:rPr lang="es-MX" sz="1600" dirty="0" smtClean="0">
                <a:latin typeface="Nutmeg"/>
              </a:rPr>
              <a:t>parecido?</a:t>
            </a:r>
            <a:endParaRPr lang="es-MX" sz="1600" dirty="0">
              <a:latin typeface="Nutmeg"/>
            </a:endParaRPr>
          </a:p>
          <a:p>
            <a:pPr marL="800100" lvl="1" indent="-342900" algn="just">
              <a:buFont typeface="+mj-lt"/>
              <a:buAutoNum type="alphaLcPeriod"/>
            </a:pPr>
            <a:r>
              <a:rPr lang="es-MX" sz="1600" dirty="0">
                <a:latin typeface="Nutmeg"/>
              </a:rPr>
              <a:t>Investiga más sobre lo observado y </a:t>
            </a:r>
            <a:r>
              <a:rPr lang="es-MX" sz="1600" dirty="0" smtClean="0">
                <a:latin typeface="Nutmeg"/>
              </a:rPr>
              <a:t>regístralo en tu cuaderno.</a:t>
            </a:r>
            <a:endParaRPr lang="es-MX" sz="1600" dirty="0">
              <a:latin typeface="Nutmeg"/>
            </a:endParaRPr>
          </a:p>
        </p:txBody>
      </p:sp>
      <p:sp>
        <p:nvSpPr>
          <p:cNvPr id="3" name="2 CuadroTexto"/>
          <p:cNvSpPr txBox="1"/>
          <p:nvPr/>
        </p:nvSpPr>
        <p:spPr>
          <a:xfrm>
            <a:off x="3588707" y="245923"/>
            <a:ext cx="2530258" cy="338554"/>
          </a:xfrm>
          <a:prstGeom prst="rect">
            <a:avLst/>
          </a:prstGeom>
          <a:noFill/>
        </p:spPr>
        <p:txBody>
          <a:bodyPr wrap="square" rtlCol="0">
            <a:spAutoFit/>
          </a:bodyPr>
          <a:lstStyle/>
          <a:p>
            <a:pPr algn="ctr"/>
            <a:r>
              <a:rPr lang="es-MX" sz="1600" b="1" i="1" dirty="0">
                <a:solidFill>
                  <a:schemeClr val="bg1">
                    <a:lumMod val="95000"/>
                  </a:schemeClr>
                </a:solidFill>
                <a:latin typeface="Nutmeg"/>
              </a:rPr>
              <a:t>¡¿La moneda que flota en el agua</a:t>
            </a:r>
            <a:r>
              <a:rPr lang="es-MX" sz="1600" b="1" i="1" dirty="0" smtClean="0">
                <a:solidFill>
                  <a:schemeClr val="bg1">
                    <a:lumMod val="95000"/>
                  </a:schemeClr>
                </a:solidFill>
                <a:latin typeface="Nutmeg"/>
              </a:rPr>
              <a:t>?!</a:t>
            </a:r>
            <a:endParaRPr lang="es-MX" sz="1600" i="1" dirty="0">
              <a:solidFill>
                <a:schemeClr val="bg1">
                  <a:lumMod val="95000"/>
                </a:schemeClr>
              </a:solidFill>
              <a:latin typeface="Nutmeg"/>
            </a:endParaRPr>
          </a:p>
        </p:txBody>
      </p:sp>
      <p:sp>
        <p:nvSpPr>
          <p:cNvPr id="12" name="11 CuadroTexto"/>
          <p:cNvSpPr txBox="1"/>
          <p:nvPr/>
        </p:nvSpPr>
        <p:spPr>
          <a:xfrm>
            <a:off x="277660" y="2272912"/>
            <a:ext cx="2665956" cy="584775"/>
          </a:xfrm>
          <a:prstGeom prst="rect">
            <a:avLst/>
          </a:prstGeom>
          <a:noFill/>
        </p:spPr>
        <p:txBody>
          <a:bodyPr wrap="square" rtlCol="0">
            <a:spAutoFit/>
          </a:bodyPr>
          <a:lstStyle/>
          <a:p>
            <a:pPr algn="just"/>
            <a:r>
              <a:rPr lang="es-MX" sz="1600" dirty="0">
                <a:latin typeface="Nutmeg"/>
              </a:rPr>
              <a:t>Reúnete con uno o más familiares para realizar el siguiente </a:t>
            </a:r>
            <a:r>
              <a:rPr lang="es-MX" sz="1600" dirty="0" smtClean="0">
                <a:latin typeface="Nutmeg"/>
              </a:rPr>
              <a:t>experimento.</a:t>
            </a:r>
            <a:endParaRPr lang="es-MX" sz="1600" dirty="0"/>
          </a:p>
        </p:txBody>
      </p:sp>
    </p:spTree>
    <p:extLst>
      <p:ext uri="{BB962C8B-B14F-4D97-AF65-F5344CB8AC3E}">
        <p14:creationId xmlns:p14="http://schemas.microsoft.com/office/powerpoint/2010/main" val="2468732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TotalTime>
  <Words>353</Words>
  <Application>Microsoft Office PowerPoint</Application>
  <PresentationFormat>Presentación en pantalla (4:3)</PresentationFormat>
  <Paragraphs>49</Paragraphs>
  <Slides>3</Slides>
  <Notes>0</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Primaria</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Prescolar</dc:title>
  <dc:creator>Microsoft Office User</dc:creator>
  <cp:lastModifiedBy>Edwin</cp:lastModifiedBy>
  <cp:revision>19</cp:revision>
  <dcterms:created xsi:type="dcterms:W3CDTF">2020-03-16T19:27:30Z</dcterms:created>
  <dcterms:modified xsi:type="dcterms:W3CDTF">2020-03-18T19:22:33Z</dcterms:modified>
</cp:coreProperties>
</file>